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3" r:id="rId4"/>
    <p:sldId id="275" r:id="rId5"/>
    <p:sldId id="276" r:id="rId6"/>
    <p:sldId id="274" r:id="rId7"/>
    <p:sldId id="257" r:id="rId8"/>
    <p:sldId id="277" r:id="rId9"/>
    <p:sldId id="278" r:id="rId10"/>
    <p:sldId id="279" r:id="rId11"/>
    <p:sldId id="280" r:id="rId12"/>
    <p:sldId id="281" r:id="rId13"/>
    <p:sldId id="282" r:id="rId14"/>
    <p:sldId id="259" r:id="rId15"/>
    <p:sldId id="260" r:id="rId16"/>
    <p:sldId id="261" r:id="rId17"/>
    <p:sldId id="268" r:id="rId18"/>
    <p:sldId id="269" r:id="rId19"/>
    <p:sldId id="270" r:id="rId20"/>
    <p:sldId id="262" r:id="rId21"/>
    <p:sldId id="263" r:id="rId22"/>
    <p:sldId id="264" r:id="rId23"/>
    <p:sldId id="265" r:id="rId24"/>
    <p:sldId id="266" r:id="rId25"/>
    <p:sldId id="26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84" y="5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0C4E-BF58-479D-A55A-7CA7AD6C128E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5CC1-8D23-4CAA-A780-4CDFA98E9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0C4E-BF58-479D-A55A-7CA7AD6C128E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5CC1-8D23-4CAA-A780-4CDFA98E9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0C4E-BF58-479D-A55A-7CA7AD6C128E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5CC1-8D23-4CAA-A780-4CDFA98E9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0C4E-BF58-479D-A55A-7CA7AD6C128E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5CC1-8D23-4CAA-A780-4CDFA98E9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0C4E-BF58-479D-A55A-7CA7AD6C128E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5CC1-8D23-4CAA-A780-4CDFA98E9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0C4E-BF58-479D-A55A-7CA7AD6C128E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5CC1-8D23-4CAA-A780-4CDFA98E9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0C4E-BF58-479D-A55A-7CA7AD6C128E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5CC1-8D23-4CAA-A780-4CDFA98E9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0C4E-BF58-479D-A55A-7CA7AD6C128E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5CC1-8D23-4CAA-A780-4CDFA98E9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0C4E-BF58-479D-A55A-7CA7AD6C128E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5CC1-8D23-4CAA-A780-4CDFA98E9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0C4E-BF58-479D-A55A-7CA7AD6C128E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5CC1-8D23-4CAA-A780-4CDFA98E9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0C4E-BF58-479D-A55A-7CA7AD6C128E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0745CC1-8D23-4CAA-A780-4CDFA98E90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81B0C4E-BF58-479D-A55A-7CA7AD6C128E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0745CC1-8D23-4CAA-A780-4CDFA98E90E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0.wav"/><Relationship Id="rId7" Type="http://schemas.openxmlformats.org/officeDocument/2006/relationships/image" Target="../media/image10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7" Type="http://schemas.openxmlformats.org/officeDocument/2006/relationships/image" Target="../media/image10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5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16.wav"/><Relationship Id="rId5" Type="http://schemas.microsoft.com/office/2007/relationships/media" Target="../media/media16.wav"/><Relationship Id="rId4" Type="http://schemas.openxmlformats.org/officeDocument/2006/relationships/audio" Target="../media/media15.wav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4" Type="http://schemas.openxmlformats.org/officeDocument/2006/relationships/audio" Target="../media/media4.wav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9976" y="609600"/>
            <a:ext cx="7851648" cy="1828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ADJECTIVES</a:t>
            </a:r>
            <a:br>
              <a:rPr lang="en-US" dirty="0" smtClean="0"/>
            </a:br>
            <a:r>
              <a:rPr lang="en-US" dirty="0" smtClean="0"/>
              <a:t>MAKE EVERYTHING MORE INTRESTING</a:t>
            </a:r>
            <a:endParaRPr lang="en-US" dirty="0"/>
          </a:p>
        </p:txBody>
      </p:sp>
      <p:pic>
        <p:nvPicPr>
          <p:cNvPr id="4" name="Picture 3" descr="bw do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810000"/>
            <a:ext cx="2540000" cy="2406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32766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0295" y="2676435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FEROUCIOUS, </a:t>
            </a:r>
          </a:p>
          <a:p>
            <a:r>
              <a:rPr lang="en-US" dirty="0" smtClean="0"/>
              <a:t>TICK INFESTED,</a:t>
            </a:r>
          </a:p>
          <a:p>
            <a:r>
              <a:rPr lang="en-US" dirty="0" smtClean="0"/>
              <a:t>DROOLING,</a:t>
            </a:r>
          </a:p>
          <a:p>
            <a:r>
              <a:rPr lang="en-US" dirty="0" smtClean="0"/>
              <a:t>DOG</a:t>
            </a:r>
            <a:endParaRPr lang="en-US" dirty="0"/>
          </a:p>
        </p:txBody>
      </p:sp>
      <p:pic>
        <p:nvPicPr>
          <p:cNvPr id="3" name="128891__bmccoy2__playfuldogbark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5867400"/>
            <a:ext cx="609600" cy="6096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581400" y="4724400"/>
            <a:ext cx="9144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mage result for FEROCIOUS, DROOLING TINY DO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0"/>
          <a:stretch/>
        </p:blipFill>
        <p:spPr bwMode="auto">
          <a:xfrm>
            <a:off x="4693424" y="3857513"/>
            <a:ext cx="3612376" cy="26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25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kach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 build="allAtOnce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Odysseus was gone for ten years?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1. Find the nouns</a:t>
            </a:r>
          </a:p>
          <a:p>
            <a:r>
              <a:rPr lang="en-US" sz="4400" dirty="0" smtClean="0"/>
              <a:t>2. How many?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46482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Ten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3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Many goddesses seduced Odysseus.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1. Find the nouns</a:t>
            </a:r>
          </a:p>
          <a:p>
            <a:r>
              <a:rPr lang="en-US" sz="4400" dirty="0" smtClean="0"/>
              <a:t>2. How much/many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46482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many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 left that island to go home.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1. Find the nouns</a:t>
            </a:r>
          </a:p>
          <a:p>
            <a:r>
              <a:rPr lang="en-US" sz="4400" dirty="0" smtClean="0"/>
              <a:t>2. Which Ones?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2133600" y="42672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that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7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7851648" cy="1828800"/>
          </a:xfrm>
        </p:spPr>
        <p:txBody>
          <a:bodyPr/>
          <a:lstStyle/>
          <a:p>
            <a:r>
              <a:rPr lang="en-US" dirty="0" smtClean="0"/>
              <a:t>But wait, </a:t>
            </a:r>
            <a:r>
              <a:rPr lang="en-US" sz="6000" dirty="0" smtClean="0"/>
              <a:t>that’s</a:t>
            </a:r>
            <a:r>
              <a:rPr lang="en-US" dirty="0" smtClean="0"/>
              <a:t> not all!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There are three types of adjectives</a:t>
            </a:r>
          </a:p>
          <a:p>
            <a:r>
              <a:rPr lang="en-US" sz="3600" dirty="0" smtClean="0"/>
              <a:t>Proper, Compound and Articles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392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900069282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752600"/>
            <a:ext cx="7854696" cy="1752600"/>
          </a:xfrm>
        </p:spPr>
        <p:txBody>
          <a:bodyPr/>
          <a:lstStyle/>
          <a:p>
            <a:r>
              <a:rPr lang="en-US" dirty="0" smtClean="0"/>
              <a:t>New York pizza</a:t>
            </a:r>
          </a:p>
          <a:p>
            <a:r>
              <a:rPr lang="en-US" dirty="0" smtClean="0"/>
              <a:t>Detroit Coney dogs</a:t>
            </a:r>
          </a:p>
          <a:p>
            <a:r>
              <a:rPr lang="en-US" dirty="0" smtClean="0"/>
              <a:t>Thanksgiving parade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nypizz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04800"/>
            <a:ext cx="3429000" cy="2287786"/>
          </a:xfrm>
          <a:prstGeom prst="rect">
            <a:avLst/>
          </a:prstGeom>
        </p:spPr>
      </p:pic>
      <p:pic>
        <p:nvPicPr>
          <p:cNvPr id="6" name="Picture 5" descr="Hudsons_Parade_196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3886200"/>
            <a:ext cx="6248400" cy="2749296"/>
          </a:xfrm>
          <a:prstGeom prst="rect">
            <a:avLst/>
          </a:prstGeom>
        </p:spPr>
      </p:pic>
      <p:pic>
        <p:nvPicPr>
          <p:cNvPr id="5" name="Picture 4" descr="detroit-coney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3124200"/>
            <a:ext cx="3163882" cy="2292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7851648" cy="1828800"/>
          </a:xfrm>
        </p:spPr>
        <p:txBody>
          <a:bodyPr/>
          <a:lstStyle/>
          <a:p>
            <a:r>
              <a:rPr lang="en-US" dirty="0" smtClean="0"/>
              <a:t>Proper Adjectives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11430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THEY’RE CAPITALIZED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515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 bldLvl="2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oulpl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57912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Compound Adjectives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Still modifies but now it is two or more words</a:t>
            </a:r>
          </a:p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ousehold</a:t>
            </a:r>
            <a:r>
              <a:rPr lang="en-US" dirty="0" smtClean="0"/>
              <a:t> chore</a:t>
            </a:r>
          </a:p>
          <a:p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ecord-breaking </a:t>
            </a:r>
            <a:r>
              <a:rPr lang="en-US" dirty="0" smtClean="0"/>
              <a:t>year</a:t>
            </a:r>
          </a:p>
          <a:p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araway</a:t>
            </a:r>
            <a:r>
              <a:rPr lang="en-US" dirty="0" smtClean="0"/>
              <a:t> 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7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Articles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</a:p>
          <a:p>
            <a:r>
              <a:rPr lang="en-US" dirty="0" smtClean="0"/>
              <a:t>An</a:t>
            </a:r>
          </a:p>
          <a:p>
            <a:r>
              <a:rPr lang="en-US" dirty="0" smtClean="0"/>
              <a:t>The</a:t>
            </a:r>
          </a:p>
          <a:p>
            <a:endParaRPr lang="en-US" dirty="0"/>
          </a:p>
        </p:txBody>
      </p:sp>
      <p:pic>
        <p:nvPicPr>
          <p:cNvPr id="4" name="wa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9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Proper, compound or 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103632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I love </a:t>
            </a:r>
            <a:r>
              <a:rPr lang="en-US" sz="3600" u="sng" dirty="0" smtClean="0"/>
              <a:t>North Carolina </a:t>
            </a:r>
            <a:r>
              <a:rPr lang="en-US" sz="3600" dirty="0" smtClean="0"/>
              <a:t>BBQ.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 rot="20534021">
            <a:off x="1828800" y="312420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PROPER</a:t>
            </a:r>
            <a:endParaRPr lang="en-US" sz="4000" dirty="0"/>
          </a:p>
        </p:txBody>
      </p:sp>
      <p:pic>
        <p:nvPicPr>
          <p:cNvPr id="5" name="MS900388375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7400" y="4662592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629400" y="2453640"/>
            <a:ext cx="1447800" cy="2030492"/>
            <a:chOff x="6629400" y="2453640"/>
            <a:chExt cx="1447800" cy="2030492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6805762" y="2453640"/>
              <a:ext cx="280838" cy="15087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629400" y="41148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NOUN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" name="puk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3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8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Proper, compound or 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1036320"/>
          </a:xfrm>
        </p:spPr>
        <p:txBody>
          <a:bodyPr>
            <a:normAutofit/>
          </a:bodyPr>
          <a:lstStyle/>
          <a:p>
            <a:pPr lvl="1" algn="ctr"/>
            <a:r>
              <a:rPr lang="en-US" sz="3400" u="sng" dirty="0" smtClean="0"/>
              <a:t>The</a:t>
            </a:r>
            <a:r>
              <a:rPr lang="en-US" sz="3400" dirty="0" smtClean="0"/>
              <a:t> lions are winning?</a:t>
            </a:r>
            <a:endParaRPr lang="en-US" sz="3400" dirty="0"/>
          </a:p>
        </p:txBody>
      </p:sp>
      <p:sp>
        <p:nvSpPr>
          <p:cNvPr id="4" name="TextBox 3"/>
          <p:cNvSpPr txBox="1"/>
          <p:nvPr/>
        </p:nvSpPr>
        <p:spPr>
          <a:xfrm rot="20534021">
            <a:off x="1828800" y="312420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Article</a:t>
            </a:r>
            <a:endParaRPr lang="en-US" sz="4000" dirty="0"/>
          </a:p>
        </p:txBody>
      </p:sp>
      <p:pic>
        <p:nvPicPr>
          <p:cNvPr id="5" name="worlden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962400" y="2628761"/>
            <a:ext cx="1447800" cy="2030492"/>
            <a:chOff x="6629400" y="2453640"/>
            <a:chExt cx="1447800" cy="2030492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6805762" y="2453640"/>
              <a:ext cx="280838" cy="15087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629400" y="41148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NOUN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" name="womancry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4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2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Proper, compound or 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103632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Ireland is my </a:t>
            </a:r>
            <a:r>
              <a:rPr lang="en-US" sz="3600" u="sng" dirty="0" smtClean="0"/>
              <a:t>motherland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 rot="20534021">
            <a:off x="3172124" y="3968094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Compound</a:t>
            </a:r>
            <a:endParaRPr lang="en-US" sz="4000" dirty="0"/>
          </a:p>
        </p:txBody>
      </p:sp>
      <p:pic>
        <p:nvPicPr>
          <p:cNvPr id="5" name="drinku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86000" y="2590800"/>
            <a:ext cx="1447800" cy="2030492"/>
            <a:chOff x="6629400" y="2453640"/>
            <a:chExt cx="1447800" cy="2030492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6805762" y="2453640"/>
              <a:ext cx="280838" cy="15087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629400" y="41148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NOUN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04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614021"/>
            <a:ext cx="8744712" cy="1828800"/>
          </a:xfrm>
        </p:spPr>
        <p:txBody>
          <a:bodyPr>
            <a:noAutofit/>
          </a:bodyPr>
          <a:lstStyle/>
          <a:p>
            <a:pPr algn="l"/>
            <a:r>
              <a:rPr lang="en-US" sz="4400" dirty="0" smtClean="0"/>
              <a:t>In middle school you called them describing words.</a:t>
            </a:r>
            <a:br>
              <a:rPr lang="en-US" sz="4400" dirty="0" smtClean="0"/>
            </a:br>
            <a:r>
              <a:rPr lang="en-US" sz="4400" dirty="0" smtClean="0"/>
              <a:t>It’s time to grow up.</a:t>
            </a:r>
            <a:br>
              <a:rPr lang="en-US" sz="4400" dirty="0" smtClean="0"/>
            </a:br>
            <a:endParaRPr lang="en-US" sz="4400" dirty="0"/>
          </a:p>
        </p:txBody>
      </p:sp>
      <p:sp>
        <p:nvSpPr>
          <p:cNvPr id="6" name="AutoShape 2" descr="Image result for awkward middle school photos"/>
          <p:cNvSpPr>
            <a:spLocks noChangeAspect="1" noChangeArrowheads="1"/>
          </p:cNvSpPr>
          <p:nvPr/>
        </p:nvSpPr>
        <p:spPr bwMode="auto">
          <a:xfrm>
            <a:off x="762000" y="2514600"/>
            <a:ext cx="3190875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078" y="1595437"/>
            <a:ext cx="2486722" cy="36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3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k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90038862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Which word is an adjective?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11125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Do you like scary movies?</a:t>
            </a: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6572" y="4876800"/>
            <a:ext cx="8229600" cy="2743200"/>
          </a:xfrm>
          <a:prstGeom prst="rect">
            <a:avLst/>
          </a:prstGeom>
        </p:spPr>
        <p:txBody>
          <a:bodyPr vert="horz" lIns="0" rIns="0" bIns="0" anchor="b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What word answers:</a:t>
            </a:r>
          </a:p>
          <a:p>
            <a:pPr algn="ctr"/>
            <a:r>
              <a:rPr lang="en-US" dirty="0" smtClean="0"/>
              <a:t>What kind?</a:t>
            </a:r>
          </a:p>
          <a:p>
            <a:pPr algn="ctr"/>
            <a:r>
              <a:rPr lang="en-US" dirty="0" smtClean="0"/>
              <a:t>How many?</a:t>
            </a:r>
          </a:p>
          <a:p>
            <a:pPr algn="ctr"/>
            <a:r>
              <a:rPr lang="en-US" dirty="0" smtClean="0"/>
              <a:t>How Much</a:t>
            </a:r>
          </a:p>
          <a:p>
            <a:pPr algn="ctr"/>
            <a:r>
              <a:rPr lang="en-US" dirty="0" smtClean="0"/>
              <a:t>Which ones?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25908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Which word is modifying the noun?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20215409">
            <a:off x="1848414" y="2269355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SCARY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 rot="18232714">
            <a:off x="5113845" y="2025134"/>
            <a:ext cx="914400" cy="1055132"/>
            <a:chOff x="6629400" y="2453640"/>
            <a:chExt cx="1447800" cy="2030492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6805762" y="2453640"/>
              <a:ext cx="280838" cy="15087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629400" y="41148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NOUN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3276728">
            <a:off x="654249" y="2342462"/>
            <a:ext cx="959886" cy="1432173"/>
            <a:chOff x="6629400" y="2453640"/>
            <a:chExt cx="1447800" cy="2030492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6805762" y="2453640"/>
              <a:ext cx="280838" cy="15087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629400" y="41148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NOUN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501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2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 build="p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90038862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1036320"/>
          </a:xfrm>
        </p:spPr>
        <p:txBody>
          <a:bodyPr/>
          <a:lstStyle/>
          <a:p>
            <a:r>
              <a:rPr lang="en-US" dirty="0" smtClean="0"/>
              <a:t>The silent class starred at the teacher.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25908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Which word is modifying the noun?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6572" y="4876800"/>
            <a:ext cx="8229600" cy="2743200"/>
          </a:xfrm>
          <a:prstGeom prst="rect">
            <a:avLst/>
          </a:prstGeom>
        </p:spPr>
        <p:txBody>
          <a:bodyPr vert="horz" lIns="0" rIns="0" bIns="0" anchor="b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What word answers:</a:t>
            </a:r>
          </a:p>
          <a:p>
            <a:pPr algn="ctr"/>
            <a:r>
              <a:rPr lang="en-US" dirty="0" smtClean="0"/>
              <a:t>What kind?</a:t>
            </a:r>
          </a:p>
          <a:p>
            <a:pPr algn="ctr"/>
            <a:r>
              <a:rPr lang="en-US" dirty="0" smtClean="0"/>
              <a:t>How many?</a:t>
            </a:r>
          </a:p>
          <a:p>
            <a:pPr algn="ctr"/>
            <a:r>
              <a:rPr lang="en-US" dirty="0" smtClean="0"/>
              <a:t>How Much</a:t>
            </a:r>
          </a:p>
          <a:p>
            <a:pPr algn="ctr"/>
            <a:r>
              <a:rPr lang="en-US" dirty="0" smtClean="0"/>
              <a:t>Which ones?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20473721">
            <a:off x="1447799" y="2746801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SILENT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MS900388537[1]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" name="MS900327539[1]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457738">
            <a:off x="5543182" y="21753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(2)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 flipV="1">
            <a:off x="2346960" y="590431"/>
            <a:ext cx="1447800" cy="1586527"/>
            <a:chOff x="6629400" y="2453640"/>
            <a:chExt cx="1447800" cy="2030492"/>
          </a:xfrm>
        </p:grpSpPr>
        <p:cxnSp>
          <p:nvCxnSpPr>
            <p:cNvPr id="13" name="Straight Arrow Connector 12"/>
            <p:cNvCxnSpPr/>
            <p:nvPr/>
          </p:nvCxnSpPr>
          <p:spPr>
            <a:xfrm flipH="1" flipV="1">
              <a:off x="6805762" y="2453640"/>
              <a:ext cx="280838" cy="15087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629400" y="41148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NOUN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 flipV="1">
            <a:off x="5269371" y="530166"/>
            <a:ext cx="1447800" cy="1586527"/>
            <a:chOff x="6629400" y="2453640"/>
            <a:chExt cx="1447800" cy="2030492"/>
          </a:xfrm>
        </p:grpSpPr>
        <p:cxnSp>
          <p:nvCxnSpPr>
            <p:cNvPr id="16" name="Straight Arrow Connector 15"/>
            <p:cNvCxnSpPr/>
            <p:nvPr/>
          </p:nvCxnSpPr>
          <p:spPr>
            <a:xfrm flipH="1" flipV="1">
              <a:off x="6805762" y="2453640"/>
              <a:ext cx="280838" cy="15087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629400" y="41148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NOUN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082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5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  <p:bldP spid="5" grpId="0" build="p"/>
      <p:bldP spid="6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88392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Few seats in the classroom were full.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 rot="20456345">
            <a:off x="1951864" y="2255572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FEW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2266629">
            <a:off x="3890854" y="4427822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0456345">
            <a:off x="2409064" y="3783642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543223" y="2468137"/>
            <a:ext cx="1504356" cy="1869783"/>
            <a:chOff x="6629400" y="2453640"/>
            <a:chExt cx="1447800" cy="2030492"/>
          </a:xfrm>
        </p:grpSpPr>
        <p:cxnSp>
          <p:nvCxnSpPr>
            <p:cNvPr id="8" name="Straight Arrow Connector 7"/>
            <p:cNvCxnSpPr/>
            <p:nvPr/>
          </p:nvCxnSpPr>
          <p:spPr>
            <a:xfrm flipH="1" flipV="1">
              <a:off x="6805762" y="2453640"/>
              <a:ext cx="280838" cy="15087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629400" y="41148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NOUN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18964" y="2611028"/>
            <a:ext cx="1447800" cy="1556842"/>
            <a:chOff x="6629400" y="2453640"/>
            <a:chExt cx="1447800" cy="2030492"/>
          </a:xfrm>
        </p:grpSpPr>
        <p:cxnSp>
          <p:nvCxnSpPr>
            <p:cNvPr id="11" name="Straight Arrow Connector 10"/>
            <p:cNvCxnSpPr/>
            <p:nvPr/>
          </p:nvCxnSpPr>
          <p:spPr>
            <a:xfrm flipH="1" flipV="1">
              <a:off x="6805762" y="2453640"/>
              <a:ext cx="280838" cy="15087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629400" y="41148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NOUN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005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14935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lifeless class took mediocre notes with dull pencils.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 rot="19778576">
            <a:off x="800100" y="290586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LIFELESS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1693865">
            <a:off x="5457020" y="3399041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MEDICORE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4599057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DULL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19778576">
            <a:off x="123237" y="241304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 flipV="1">
            <a:off x="3124200" y="419415"/>
            <a:ext cx="1447800" cy="1586527"/>
            <a:chOff x="6629400" y="2453640"/>
            <a:chExt cx="1447800" cy="2030492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6805762" y="2453640"/>
              <a:ext cx="280838" cy="15087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629400" y="41148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NOUN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V="1">
            <a:off x="6686934" y="509643"/>
            <a:ext cx="1447800" cy="1586527"/>
            <a:chOff x="6629400" y="2453640"/>
            <a:chExt cx="1447800" cy="2030492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6805762" y="2453640"/>
              <a:ext cx="280838" cy="15087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629400" y="41148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NOUN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81715" y="2808459"/>
            <a:ext cx="1447800" cy="1937842"/>
            <a:chOff x="6629400" y="2453640"/>
            <a:chExt cx="1447800" cy="2030492"/>
          </a:xfrm>
        </p:grpSpPr>
        <p:cxnSp>
          <p:nvCxnSpPr>
            <p:cNvPr id="15" name="Straight Arrow Connector 14"/>
            <p:cNvCxnSpPr/>
            <p:nvPr/>
          </p:nvCxnSpPr>
          <p:spPr>
            <a:xfrm flipH="1" flipV="1">
              <a:off x="6805762" y="2453640"/>
              <a:ext cx="280838" cy="15087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629400" y="41148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NOUN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58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295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12 students are failing this quarter.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 rot="1342730">
            <a:off x="1762703" y="2895601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12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 rot="20677974">
            <a:off x="4724400" y="3027336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THIS</a:t>
            </a:r>
            <a:endParaRPr lang="en-US" sz="7200" dirty="0"/>
          </a:p>
        </p:txBody>
      </p:sp>
      <p:grpSp>
        <p:nvGrpSpPr>
          <p:cNvPr id="6" name="Group 5"/>
          <p:cNvGrpSpPr/>
          <p:nvPr/>
        </p:nvGrpSpPr>
        <p:grpSpPr>
          <a:xfrm>
            <a:off x="2235582" y="1866900"/>
            <a:ext cx="1447800" cy="1556842"/>
            <a:chOff x="6629400" y="2453640"/>
            <a:chExt cx="1447800" cy="2030492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6805762" y="2453640"/>
              <a:ext cx="280838" cy="15087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629400" y="41148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NOUN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08418" y="1781186"/>
            <a:ext cx="1447800" cy="1328242"/>
            <a:chOff x="6629400" y="2453640"/>
            <a:chExt cx="1447800" cy="2030492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6805762" y="2453640"/>
              <a:ext cx="280838" cy="15087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629400" y="41148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NOUN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7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655320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Thanksgiving turkey was  a record-breaking bird.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 rot="1638359">
            <a:off x="320298" y="3508324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THANKGIVING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 rot="21141738">
            <a:off x="4364000" y="3395181"/>
            <a:ext cx="411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RECORD-BREAKING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 rot="1638359">
            <a:off x="472696" y="4828014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 rot="1638359">
            <a:off x="4646255" y="509226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grpSp>
        <p:nvGrpSpPr>
          <p:cNvPr id="10" name="Group 9"/>
          <p:cNvGrpSpPr/>
          <p:nvPr/>
        </p:nvGrpSpPr>
        <p:grpSpPr>
          <a:xfrm flipV="1">
            <a:off x="5257800" y="157669"/>
            <a:ext cx="1447800" cy="1586527"/>
            <a:chOff x="6629400" y="2453640"/>
            <a:chExt cx="1447800" cy="2030492"/>
          </a:xfrm>
        </p:grpSpPr>
        <p:cxnSp>
          <p:nvCxnSpPr>
            <p:cNvPr id="11" name="Straight Arrow Connector 10"/>
            <p:cNvCxnSpPr/>
            <p:nvPr/>
          </p:nvCxnSpPr>
          <p:spPr>
            <a:xfrm flipH="1" flipV="1">
              <a:off x="6805762" y="2453640"/>
              <a:ext cx="280838" cy="15087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629400" y="41148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NOUN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74572" y="2474271"/>
            <a:ext cx="1447800" cy="1633042"/>
            <a:chOff x="6629400" y="2453640"/>
            <a:chExt cx="1447800" cy="2030492"/>
          </a:xfrm>
        </p:grpSpPr>
        <p:cxnSp>
          <p:nvCxnSpPr>
            <p:cNvPr id="14" name="Straight Arrow Connector 13"/>
            <p:cNvCxnSpPr/>
            <p:nvPr/>
          </p:nvCxnSpPr>
          <p:spPr>
            <a:xfrm flipH="1" flipV="1">
              <a:off x="6805762" y="2453640"/>
              <a:ext cx="280838" cy="15087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629400" y="41148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NOUN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89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7449"/>
            <a:ext cx="7851648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In high school we call them modifiers.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cool high school k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828675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1374">
            <a:off x="1147199" y="2862588"/>
            <a:ext cx="7773074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ldish high scho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I MODIFIED MY CAR IT WOULD GO FROM THIS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00"/>
            <a:ext cx="4879848" cy="2732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78" y="2578104"/>
            <a:ext cx="6750874" cy="3977306"/>
          </a:xfrm>
          <a:prstGeom prst="rect">
            <a:avLst/>
          </a:prstGeom>
        </p:spPr>
      </p:pic>
      <p:pic>
        <p:nvPicPr>
          <p:cNvPr id="9" name="bumpy ri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2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3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KEY IDEAS TO FINDING ADJECTIVES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5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438400" y="3248025"/>
            <a:ext cx="3200400" cy="1600200"/>
          </a:xfrm>
        </p:spPr>
        <p:txBody>
          <a:bodyPr/>
          <a:lstStyle/>
          <a:p>
            <a:pPr algn="ctr"/>
            <a:r>
              <a:rPr lang="en-US" sz="4800" dirty="0" smtClean="0"/>
              <a:t>MONSTER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ADJECTIVES ADD TO </a:t>
            </a:r>
            <a:r>
              <a:rPr lang="en-US" sz="6600" u="sng" dirty="0" smtClean="0"/>
              <a:t>NOUNS</a:t>
            </a:r>
            <a:endParaRPr lang="en-US" sz="6600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10" y="3248025"/>
            <a:ext cx="2143125" cy="2143125"/>
          </a:xfrm>
          <a:prstGeom prst="rect">
            <a:avLst/>
          </a:prstGeom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494538" y="2679192"/>
            <a:ext cx="5452110" cy="2743200"/>
          </a:xfrm>
          <a:prstGeom prst="rect">
            <a:avLst/>
          </a:prstGeom>
          <a:solidFill>
            <a:schemeClr val="tx1"/>
          </a:solidFill>
        </p:spPr>
        <p:txBody>
          <a:bodyPr vert="horz" lIns="45720" rIns="45720" anchor="t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ONE,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 TERRIFYING, SICKENING,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MONSTER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428" y="2514600"/>
            <a:ext cx="4154203" cy="32230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706646"/>
            <a:ext cx="1447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FF0000"/>
                </a:solidFill>
              </a:rPr>
              <a:t>1.</a:t>
            </a:r>
            <a:endParaRPr lang="en-US" sz="1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61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man-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 uiExpand="1" build="p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-76200"/>
            <a:ext cx="7851648" cy="1828800"/>
          </a:xfrm>
        </p:spPr>
        <p:txBody>
          <a:bodyPr/>
          <a:lstStyle/>
          <a:p>
            <a:r>
              <a:rPr lang="en-US" dirty="0" smtClean="0"/>
              <a:t>ADJECTIVES ANSWER: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300" y="838200"/>
            <a:ext cx="8001000" cy="3810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Kind?</a:t>
            </a:r>
          </a:p>
          <a:p>
            <a:r>
              <a:rPr lang="en-US" sz="2800" b="1" i="1" dirty="0" smtClean="0">
                <a:solidFill>
                  <a:srgbClr val="0000FF"/>
                </a:solidFill>
              </a:rPr>
              <a:t>Silent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smtClean="0"/>
              <a:t>offspring</a:t>
            </a:r>
          </a:p>
          <a:p>
            <a:r>
              <a:rPr lang="en-US" sz="2800" b="1" i="1" dirty="0" smtClean="0">
                <a:solidFill>
                  <a:srgbClr val="0000FF"/>
                </a:solidFill>
              </a:rPr>
              <a:t>Creepy</a:t>
            </a:r>
            <a:r>
              <a:rPr lang="en-US" sz="2800" i="1" dirty="0" smtClean="0"/>
              <a:t> siblings</a:t>
            </a:r>
          </a:p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Many?</a:t>
            </a:r>
          </a:p>
          <a:p>
            <a:r>
              <a:rPr lang="en-US" sz="2800" b="1" i="1" dirty="0" smtClean="0">
                <a:solidFill>
                  <a:srgbClr val="0000FF"/>
                </a:solidFill>
              </a:rPr>
              <a:t>Numerous</a:t>
            </a:r>
            <a:r>
              <a:rPr lang="en-US" sz="2800" i="1" dirty="0" smtClean="0"/>
              <a:t> horrors</a:t>
            </a:r>
          </a:p>
          <a:p>
            <a:r>
              <a:rPr lang="en-US" sz="2800" b="1" i="1" dirty="0" smtClean="0">
                <a:solidFill>
                  <a:srgbClr val="0000FF"/>
                </a:solidFill>
              </a:rPr>
              <a:t>Thirty</a:t>
            </a:r>
            <a:r>
              <a:rPr lang="en-US" sz="2800" i="1" dirty="0" smtClean="0"/>
              <a:t> vermin</a:t>
            </a:r>
          </a:p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Much?</a:t>
            </a:r>
          </a:p>
          <a:p>
            <a:r>
              <a:rPr lang="en-US" sz="2800" b="1" i="1" dirty="0" smtClean="0">
                <a:solidFill>
                  <a:srgbClr val="0000FF"/>
                </a:solidFill>
              </a:rPr>
              <a:t>Many</a:t>
            </a:r>
            <a:r>
              <a:rPr lang="en-US" sz="2800" i="1" dirty="0" smtClean="0"/>
              <a:t> minions</a:t>
            </a:r>
          </a:p>
          <a:p>
            <a:r>
              <a:rPr lang="en-US" sz="2800" b="1" i="1" dirty="0" smtClean="0">
                <a:solidFill>
                  <a:srgbClr val="0000FF"/>
                </a:solidFill>
              </a:rPr>
              <a:t>Few</a:t>
            </a:r>
            <a:r>
              <a:rPr lang="en-US" sz="2800" i="1" dirty="0" smtClean="0"/>
              <a:t> underlings </a:t>
            </a:r>
          </a:p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Ones?</a:t>
            </a:r>
          </a:p>
          <a:p>
            <a:r>
              <a:rPr lang="en-US" sz="2800" b="1" i="1" dirty="0" smtClean="0">
                <a:solidFill>
                  <a:srgbClr val="0000FF"/>
                </a:solidFill>
              </a:rPr>
              <a:t>That</a:t>
            </a:r>
            <a:r>
              <a:rPr lang="en-US" sz="2800" i="1" dirty="0" smtClean="0"/>
              <a:t> beast </a:t>
            </a:r>
          </a:p>
          <a:p>
            <a:r>
              <a:rPr lang="en-US" sz="2800" b="1" i="1" dirty="0" smtClean="0">
                <a:solidFill>
                  <a:srgbClr val="0000FF"/>
                </a:solidFill>
              </a:rPr>
              <a:t>Those</a:t>
            </a:r>
            <a:r>
              <a:rPr lang="en-US" sz="2800" i="1" dirty="0" smtClean="0"/>
              <a:t> creatures </a:t>
            </a:r>
          </a:p>
          <a:p>
            <a:endParaRPr lang="en-US" sz="2800" i="1" dirty="0" smtClean="0"/>
          </a:p>
          <a:p>
            <a:endParaRPr lang="en-US" sz="900" dirty="0"/>
          </a:p>
        </p:txBody>
      </p:sp>
      <p:pic>
        <p:nvPicPr>
          <p:cNvPr id="4" name="MS900388625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MS900388386[1]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MS900388386[1]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MS910219430[1]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MS900388386[1]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-706646"/>
            <a:ext cx="152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FF0000"/>
                </a:solidFill>
              </a:rPr>
              <a:t>2.</a:t>
            </a:r>
            <a:endParaRPr lang="en-US" sz="1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4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83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83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83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83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2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246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246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0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uiExpand="1" build="p" bldLvl="2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Find the Noun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2.Does it answer: Which </a:t>
            </a:r>
            <a:r>
              <a:rPr lang="en-US" dirty="0"/>
              <a:t>K</a:t>
            </a:r>
            <a:r>
              <a:rPr lang="en-US" dirty="0" smtClean="0"/>
              <a:t>ind, How Many, How Much or Which 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7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orange monster dripped red blood.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1. Find the nouns</a:t>
            </a:r>
          </a:p>
          <a:p>
            <a:r>
              <a:rPr lang="en-US" sz="4400" dirty="0" smtClean="0"/>
              <a:t>2. What kind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46482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Orange   Red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3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1838</TotalTime>
  <Words>386</Words>
  <Application>Microsoft Office PowerPoint</Application>
  <PresentationFormat>On-screen Show (4:3)</PresentationFormat>
  <Paragraphs>126</Paragraphs>
  <Slides>25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Constantia</vt:lpstr>
      <vt:lpstr>Wingdings 2</vt:lpstr>
      <vt:lpstr>Flow</vt:lpstr>
      <vt:lpstr>ADJECTIVES MAKE EVERYTHING MORE INTRESTING</vt:lpstr>
      <vt:lpstr>In middle school you called them describing words. It’s time to grow up. </vt:lpstr>
      <vt:lpstr>In high school we call them modifiers.</vt:lpstr>
      <vt:lpstr>IF I MODIFIED MY CAR IT WOULD GO FROM THIS</vt:lpstr>
      <vt:lpstr>2 KEY IDEAS TO FINDING ADJECTIVES</vt:lpstr>
      <vt:lpstr>ADJECTIVES ADD TO NOUNS</vt:lpstr>
      <vt:lpstr>ADJECTIVES ANSWER: </vt:lpstr>
      <vt:lpstr>1. Find the Noun  2.Does it answer: Which Kind, How Many, How Much or Which Ones</vt:lpstr>
      <vt:lpstr>The orange monster dripped red blood.</vt:lpstr>
      <vt:lpstr>Odysseus was gone for ten years?</vt:lpstr>
      <vt:lpstr>Many goddesses seduced Odysseus.</vt:lpstr>
      <vt:lpstr>He left that island to go home.</vt:lpstr>
      <vt:lpstr>But wait, that’s not all!</vt:lpstr>
      <vt:lpstr>Proper Adjectives </vt:lpstr>
      <vt:lpstr>Compound Adjectives </vt:lpstr>
      <vt:lpstr>Articles</vt:lpstr>
      <vt:lpstr>Proper, compound or article</vt:lpstr>
      <vt:lpstr>Proper, compound or article</vt:lpstr>
      <vt:lpstr>Proper, compound or article</vt:lpstr>
      <vt:lpstr>Which word is an adjective?</vt:lpstr>
      <vt:lpstr>AGAIN</vt:lpstr>
      <vt:lpstr>AGAIN</vt:lpstr>
      <vt:lpstr>PowerPoint Presentation</vt:lpstr>
      <vt:lpstr>PowerPoint Presentation</vt:lpstr>
      <vt:lpstr>PowerPoint Presentation</vt:lpstr>
    </vt:vector>
  </TitlesOfParts>
  <Company>WCS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Adjectives modify nouns</dc:title>
  <dc:creator>Windows User</dc:creator>
  <cp:lastModifiedBy>JENNIFER STANCZYK</cp:lastModifiedBy>
  <cp:revision>36</cp:revision>
  <dcterms:created xsi:type="dcterms:W3CDTF">2013-10-22T23:15:38Z</dcterms:created>
  <dcterms:modified xsi:type="dcterms:W3CDTF">2017-01-30T19:50:43Z</dcterms:modified>
</cp:coreProperties>
</file>