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mp3" ContentType="audio/unknown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wav" ContentType="audio/wav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008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60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75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B0F4-B946-6949-8D94-1EC7B51B665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3272-BE75-0347-BBD3-BFD28E6B1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3272-BE75-0347-BBD3-BFD28E6B10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C3BA5-D799-4B4B-AD7F-F0190D8E687D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D7DFFE-AF4E-0B46-953F-861B1806CCD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microsoft.com/office/2007/relationships/media" Target="../media/media1.mp3"/><Relationship Id="rId5" Type="http://schemas.openxmlformats.org/officeDocument/2006/relationships/image" Target="../media/image2.png"/><Relationship Id="rId6" Type="http://schemas.openxmlformats.org/officeDocument/2006/relationships/audio" Target="../media/audio1.wav"/><Relationship Id="rId1" Type="http://schemas.openxmlformats.org/officeDocument/2006/relationships/audio" Target="../media/media1.mp3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image" Target="../media/image2.png"/><Relationship Id="rId1" Type="http://schemas.openxmlformats.org/officeDocument/2006/relationships/audio" Target="../media/media2.wav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-01- Orff Carmina Burana  Fortuna Imperatrix Mundi - O Fortun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840" y="600964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92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Appositives</a:t>
            </a:r>
            <a:br>
              <a:rPr lang="en-US" dirty="0" smtClean="0"/>
            </a:br>
            <a:r>
              <a:rPr lang="en-US" dirty="0" smtClean="0"/>
              <a:t>It’s all about nouns baby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619" y="2846171"/>
            <a:ext cx="6400800" cy="58517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Noun or Pronoun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20612378">
            <a:off x="2763095" y="1887636"/>
            <a:ext cx="2709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it: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612378">
            <a:off x="4605049" y="3237426"/>
            <a:ext cx="270917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Does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it: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080" y="4947920"/>
            <a:ext cx="52781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lvl="0" algn="r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ü"/>
            </a:pPr>
            <a:r>
              <a:rPr lang="en-US" sz="2600" dirty="0" smtClean="0">
                <a:solidFill>
                  <a:prstClr val="white"/>
                </a:solidFill>
              </a:rPr>
              <a:t>Identify/explain </a:t>
            </a:r>
            <a:r>
              <a:rPr lang="en-US" sz="2600" dirty="0">
                <a:solidFill>
                  <a:prstClr val="white"/>
                </a:solidFill>
              </a:rPr>
              <a:t>another noun or pronoun</a:t>
            </a:r>
          </a:p>
          <a:p>
            <a:endParaRPr lang="en-US" sz="2400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750">
        <p:sndAc>
          <p:stSnd>
            <p:snd r:embed="rId6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30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captain, </a:t>
            </a:r>
            <a:r>
              <a:rPr lang="en-US" u="sng" dirty="0" smtClean="0">
                <a:solidFill>
                  <a:srgbClr val="FF0080"/>
                </a:solidFill>
              </a:rPr>
              <a:t>Odysseus</a:t>
            </a:r>
            <a:r>
              <a:rPr lang="en-US" dirty="0" smtClean="0"/>
              <a:t> didn’t listen to me.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327875" y="524933"/>
            <a:ext cx="2000511" cy="1078468"/>
          </a:xfrm>
          <a:custGeom>
            <a:avLst/>
            <a:gdLst>
              <a:gd name="connsiteX0" fmla="*/ 1990125 w 2000511"/>
              <a:gd name="connsiteY0" fmla="*/ 1032934 h 1078468"/>
              <a:gd name="connsiteX1" fmla="*/ 1939325 w 2000511"/>
              <a:gd name="connsiteY1" fmla="*/ 846667 h 1078468"/>
              <a:gd name="connsiteX2" fmla="*/ 1888525 w 2000511"/>
              <a:gd name="connsiteY2" fmla="*/ 677334 h 1078468"/>
              <a:gd name="connsiteX3" fmla="*/ 1837725 w 2000511"/>
              <a:gd name="connsiteY3" fmla="*/ 508000 h 1078468"/>
              <a:gd name="connsiteX4" fmla="*/ 1820792 w 2000511"/>
              <a:gd name="connsiteY4" fmla="*/ 457200 h 1078468"/>
              <a:gd name="connsiteX5" fmla="*/ 1736125 w 2000511"/>
              <a:gd name="connsiteY5" fmla="*/ 304800 h 1078468"/>
              <a:gd name="connsiteX6" fmla="*/ 1634525 w 2000511"/>
              <a:gd name="connsiteY6" fmla="*/ 203200 h 1078468"/>
              <a:gd name="connsiteX7" fmla="*/ 1583725 w 2000511"/>
              <a:gd name="connsiteY7" fmla="*/ 152400 h 1078468"/>
              <a:gd name="connsiteX8" fmla="*/ 1532925 w 2000511"/>
              <a:gd name="connsiteY8" fmla="*/ 101600 h 1078468"/>
              <a:gd name="connsiteX9" fmla="*/ 1397458 w 2000511"/>
              <a:gd name="connsiteY9" fmla="*/ 67734 h 1078468"/>
              <a:gd name="connsiteX10" fmla="*/ 1295858 w 2000511"/>
              <a:gd name="connsiteY10" fmla="*/ 33867 h 1078468"/>
              <a:gd name="connsiteX11" fmla="*/ 1092658 w 2000511"/>
              <a:gd name="connsiteY11" fmla="*/ 0 h 1078468"/>
              <a:gd name="connsiteX12" fmla="*/ 737058 w 2000511"/>
              <a:gd name="connsiteY12" fmla="*/ 16934 h 1078468"/>
              <a:gd name="connsiteX13" fmla="*/ 686258 w 2000511"/>
              <a:gd name="connsiteY13" fmla="*/ 33867 h 1078468"/>
              <a:gd name="connsiteX14" fmla="*/ 567725 w 2000511"/>
              <a:gd name="connsiteY14" fmla="*/ 67734 h 1078468"/>
              <a:gd name="connsiteX15" fmla="*/ 499992 w 2000511"/>
              <a:gd name="connsiteY15" fmla="*/ 118534 h 1078468"/>
              <a:gd name="connsiteX16" fmla="*/ 398392 w 2000511"/>
              <a:gd name="connsiteY16" fmla="*/ 203200 h 1078468"/>
              <a:gd name="connsiteX17" fmla="*/ 347592 w 2000511"/>
              <a:gd name="connsiteY17" fmla="*/ 220134 h 1078468"/>
              <a:gd name="connsiteX18" fmla="*/ 262925 w 2000511"/>
              <a:gd name="connsiteY18" fmla="*/ 304800 h 1078468"/>
              <a:gd name="connsiteX19" fmla="*/ 229058 w 2000511"/>
              <a:gd name="connsiteY19" fmla="*/ 355600 h 1078468"/>
              <a:gd name="connsiteX20" fmla="*/ 178258 w 2000511"/>
              <a:gd name="connsiteY20" fmla="*/ 406400 h 1078468"/>
              <a:gd name="connsiteX21" fmla="*/ 127458 w 2000511"/>
              <a:gd name="connsiteY21" fmla="*/ 508000 h 1078468"/>
              <a:gd name="connsiteX22" fmla="*/ 93592 w 2000511"/>
              <a:gd name="connsiteY22" fmla="*/ 609600 h 1078468"/>
              <a:gd name="connsiteX23" fmla="*/ 76658 w 2000511"/>
              <a:gd name="connsiteY23" fmla="*/ 660400 h 1078468"/>
              <a:gd name="connsiteX24" fmla="*/ 42792 w 2000511"/>
              <a:gd name="connsiteY24" fmla="*/ 711200 h 1078468"/>
              <a:gd name="connsiteX25" fmla="*/ 25858 w 2000511"/>
              <a:gd name="connsiteY25" fmla="*/ 897467 h 1078468"/>
              <a:gd name="connsiteX26" fmla="*/ 8925 w 2000511"/>
              <a:gd name="connsiteY26" fmla="*/ 1032934 h 107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0511" h="1078468">
                <a:moveTo>
                  <a:pt x="1990125" y="1032934"/>
                </a:moveTo>
                <a:cubicBezTo>
                  <a:pt x="1951740" y="802618"/>
                  <a:pt x="2000511" y="1050623"/>
                  <a:pt x="1939325" y="846667"/>
                </a:cubicBezTo>
                <a:cubicBezTo>
                  <a:pt x="1870643" y="617727"/>
                  <a:pt x="1981438" y="909613"/>
                  <a:pt x="1888525" y="677334"/>
                </a:cubicBezTo>
                <a:cubicBezTo>
                  <a:pt x="1861356" y="514316"/>
                  <a:pt x="1891421" y="633292"/>
                  <a:pt x="1837725" y="508000"/>
                </a:cubicBezTo>
                <a:cubicBezTo>
                  <a:pt x="1830694" y="491594"/>
                  <a:pt x="1827823" y="473606"/>
                  <a:pt x="1820792" y="457200"/>
                </a:cubicBezTo>
                <a:cubicBezTo>
                  <a:pt x="1806352" y="423507"/>
                  <a:pt x="1755391" y="328347"/>
                  <a:pt x="1736125" y="304800"/>
                </a:cubicBezTo>
                <a:cubicBezTo>
                  <a:pt x="1705796" y="267732"/>
                  <a:pt x="1668392" y="237067"/>
                  <a:pt x="1634525" y="203200"/>
                </a:cubicBezTo>
                <a:lnTo>
                  <a:pt x="1583725" y="152400"/>
                </a:lnTo>
                <a:cubicBezTo>
                  <a:pt x="1566792" y="135467"/>
                  <a:pt x="1556157" y="107408"/>
                  <a:pt x="1532925" y="101600"/>
                </a:cubicBezTo>
                <a:cubicBezTo>
                  <a:pt x="1487769" y="90311"/>
                  <a:pt x="1441615" y="82453"/>
                  <a:pt x="1397458" y="67734"/>
                </a:cubicBezTo>
                <a:cubicBezTo>
                  <a:pt x="1363591" y="56445"/>
                  <a:pt x="1330863" y="40868"/>
                  <a:pt x="1295858" y="33867"/>
                </a:cubicBezTo>
                <a:cubicBezTo>
                  <a:pt x="1172055" y="9107"/>
                  <a:pt x="1239684" y="21004"/>
                  <a:pt x="1092658" y="0"/>
                </a:cubicBezTo>
                <a:cubicBezTo>
                  <a:pt x="974125" y="5645"/>
                  <a:pt x="855316" y="7079"/>
                  <a:pt x="737058" y="16934"/>
                </a:cubicBezTo>
                <a:cubicBezTo>
                  <a:pt x="719270" y="18416"/>
                  <a:pt x="703421" y="28964"/>
                  <a:pt x="686258" y="33867"/>
                </a:cubicBezTo>
                <a:cubicBezTo>
                  <a:pt x="537448" y="76384"/>
                  <a:pt x="689506" y="27139"/>
                  <a:pt x="567725" y="67734"/>
                </a:cubicBezTo>
                <a:cubicBezTo>
                  <a:pt x="545147" y="84667"/>
                  <a:pt x="521420" y="100167"/>
                  <a:pt x="499992" y="118534"/>
                </a:cubicBezTo>
                <a:cubicBezTo>
                  <a:pt x="447560" y="163476"/>
                  <a:pt x="458275" y="173259"/>
                  <a:pt x="398392" y="203200"/>
                </a:cubicBezTo>
                <a:cubicBezTo>
                  <a:pt x="382427" y="211182"/>
                  <a:pt x="364525" y="214489"/>
                  <a:pt x="347592" y="220134"/>
                </a:cubicBezTo>
                <a:cubicBezTo>
                  <a:pt x="257280" y="355601"/>
                  <a:pt x="375815" y="191912"/>
                  <a:pt x="262925" y="304800"/>
                </a:cubicBezTo>
                <a:cubicBezTo>
                  <a:pt x="248534" y="319191"/>
                  <a:pt x="242087" y="339966"/>
                  <a:pt x="229058" y="355600"/>
                </a:cubicBezTo>
                <a:cubicBezTo>
                  <a:pt x="213727" y="373997"/>
                  <a:pt x="195191" y="389467"/>
                  <a:pt x="178258" y="406400"/>
                </a:cubicBezTo>
                <a:cubicBezTo>
                  <a:pt x="116504" y="591667"/>
                  <a:pt x="214993" y="311046"/>
                  <a:pt x="127458" y="508000"/>
                </a:cubicBezTo>
                <a:cubicBezTo>
                  <a:pt x="112960" y="540622"/>
                  <a:pt x="104881" y="575733"/>
                  <a:pt x="93592" y="609600"/>
                </a:cubicBezTo>
                <a:cubicBezTo>
                  <a:pt x="87948" y="626533"/>
                  <a:pt x="86559" y="645548"/>
                  <a:pt x="76658" y="660400"/>
                </a:cubicBezTo>
                <a:lnTo>
                  <a:pt x="42792" y="711200"/>
                </a:lnTo>
                <a:cubicBezTo>
                  <a:pt x="37147" y="773289"/>
                  <a:pt x="34675" y="835749"/>
                  <a:pt x="25858" y="897467"/>
                </a:cubicBezTo>
                <a:cubicBezTo>
                  <a:pt x="0" y="1078468"/>
                  <a:pt x="8925" y="766884"/>
                  <a:pt x="8925" y="1032934"/>
                </a:cubicBezTo>
              </a:path>
            </a:pathLst>
          </a:custGeom>
          <a:ln w="57150" cap="flat" cmpd="thickThin">
            <a:solidFill>
              <a:srgbClr val="FF6600"/>
            </a:solidFill>
            <a:round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040" y="3750733"/>
            <a:ext cx="8646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During our journey we met a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Cyclops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Polyphemus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1151008" y="4809067"/>
            <a:ext cx="2353734" cy="1089696"/>
          </a:xfrm>
          <a:custGeom>
            <a:avLst/>
            <a:gdLst>
              <a:gd name="connsiteX0" fmla="*/ 2353734 w 2353734"/>
              <a:gd name="connsiteY0" fmla="*/ 0 h 1089696"/>
              <a:gd name="connsiteX1" fmla="*/ 2336800 w 2353734"/>
              <a:gd name="connsiteY1" fmla="*/ 440266 h 1089696"/>
              <a:gd name="connsiteX2" fmla="*/ 2269067 w 2353734"/>
              <a:gd name="connsiteY2" fmla="*/ 660400 h 1089696"/>
              <a:gd name="connsiteX3" fmla="*/ 2252134 w 2353734"/>
              <a:gd name="connsiteY3" fmla="*/ 711200 h 1089696"/>
              <a:gd name="connsiteX4" fmla="*/ 2133600 w 2353734"/>
              <a:gd name="connsiteY4" fmla="*/ 846666 h 1089696"/>
              <a:gd name="connsiteX5" fmla="*/ 2048934 w 2353734"/>
              <a:gd name="connsiteY5" fmla="*/ 897466 h 1089696"/>
              <a:gd name="connsiteX6" fmla="*/ 1998134 w 2353734"/>
              <a:gd name="connsiteY6" fmla="*/ 931333 h 1089696"/>
              <a:gd name="connsiteX7" fmla="*/ 1913467 w 2353734"/>
              <a:gd name="connsiteY7" fmla="*/ 948266 h 1089696"/>
              <a:gd name="connsiteX8" fmla="*/ 1693334 w 2353734"/>
              <a:gd name="connsiteY8" fmla="*/ 999066 h 1089696"/>
              <a:gd name="connsiteX9" fmla="*/ 1320800 w 2353734"/>
              <a:gd name="connsiteY9" fmla="*/ 1032933 h 1089696"/>
              <a:gd name="connsiteX10" fmla="*/ 1151467 w 2353734"/>
              <a:gd name="connsiteY10" fmla="*/ 1049866 h 1089696"/>
              <a:gd name="connsiteX11" fmla="*/ 660400 w 2353734"/>
              <a:gd name="connsiteY11" fmla="*/ 1083733 h 1089696"/>
              <a:gd name="connsiteX12" fmla="*/ 338667 w 2353734"/>
              <a:gd name="connsiteY12" fmla="*/ 1066800 h 1089696"/>
              <a:gd name="connsiteX13" fmla="*/ 270934 w 2353734"/>
              <a:gd name="connsiteY13" fmla="*/ 1016000 h 1089696"/>
              <a:gd name="connsiteX14" fmla="*/ 186267 w 2353734"/>
              <a:gd name="connsiteY14" fmla="*/ 965200 h 1089696"/>
              <a:gd name="connsiteX15" fmla="*/ 118534 w 2353734"/>
              <a:gd name="connsiteY15" fmla="*/ 880533 h 1089696"/>
              <a:gd name="connsiteX16" fmla="*/ 101600 w 2353734"/>
              <a:gd name="connsiteY16" fmla="*/ 829733 h 1089696"/>
              <a:gd name="connsiteX17" fmla="*/ 67734 w 2353734"/>
              <a:gd name="connsiteY17" fmla="*/ 694266 h 1089696"/>
              <a:gd name="connsiteX18" fmla="*/ 50800 w 2353734"/>
              <a:gd name="connsiteY18" fmla="*/ 169333 h 1089696"/>
              <a:gd name="connsiteX19" fmla="*/ 33867 w 2353734"/>
              <a:gd name="connsiteY19" fmla="*/ 101600 h 1089696"/>
              <a:gd name="connsiteX20" fmla="*/ 0 w 2353734"/>
              <a:gd name="connsiteY20" fmla="*/ 0 h 10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3734" h="1089696">
                <a:moveTo>
                  <a:pt x="2353734" y="0"/>
                </a:moveTo>
                <a:cubicBezTo>
                  <a:pt x="2348089" y="146755"/>
                  <a:pt x="2349708" y="293971"/>
                  <a:pt x="2336800" y="440266"/>
                </a:cubicBezTo>
                <a:cubicBezTo>
                  <a:pt x="2328949" y="529247"/>
                  <a:pt x="2298417" y="582132"/>
                  <a:pt x="2269067" y="660400"/>
                </a:cubicBezTo>
                <a:cubicBezTo>
                  <a:pt x="2262800" y="677113"/>
                  <a:pt x="2261594" y="696064"/>
                  <a:pt x="2252134" y="711200"/>
                </a:cubicBezTo>
                <a:cubicBezTo>
                  <a:pt x="2237386" y="734796"/>
                  <a:pt x="2164936" y="823164"/>
                  <a:pt x="2133600" y="846666"/>
                </a:cubicBezTo>
                <a:cubicBezTo>
                  <a:pt x="2107270" y="866413"/>
                  <a:pt x="2076843" y="880022"/>
                  <a:pt x="2048934" y="897466"/>
                </a:cubicBezTo>
                <a:cubicBezTo>
                  <a:pt x="2031676" y="908252"/>
                  <a:pt x="2017190" y="924187"/>
                  <a:pt x="1998134" y="931333"/>
                </a:cubicBezTo>
                <a:cubicBezTo>
                  <a:pt x="1971185" y="941439"/>
                  <a:pt x="1941511" y="941794"/>
                  <a:pt x="1913467" y="948266"/>
                </a:cubicBezTo>
                <a:cubicBezTo>
                  <a:pt x="1851305" y="962611"/>
                  <a:pt x="1761049" y="989392"/>
                  <a:pt x="1693334" y="999066"/>
                </a:cubicBezTo>
                <a:cubicBezTo>
                  <a:pt x="1562066" y="1017819"/>
                  <a:pt x="1456151" y="1021164"/>
                  <a:pt x="1320800" y="1032933"/>
                </a:cubicBezTo>
                <a:cubicBezTo>
                  <a:pt x="1264287" y="1037847"/>
                  <a:pt x="1208058" y="1045963"/>
                  <a:pt x="1151467" y="1049866"/>
                </a:cubicBezTo>
                <a:cubicBezTo>
                  <a:pt x="573935" y="1089696"/>
                  <a:pt x="1041788" y="1045595"/>
                  <a:pt x="660400" y="1083733"/>
                </a:cubicBezTo>
                <a:cubicBezTo>
                  <a:pt x="553156" y="1078089"/>
                  <a:pt x="444472" y="1085201"/>
                  <a:pt x="338667" y="1066800"/>
                </a:cubicBezTo>
                <a:cubicBezTo>
                  <a:pt x="310862" y="1061964"/>
                  <a:pt x="294416" y="1031655"/>
                  <a:pt x="270934" y="1016000"/>
                </a:cubicBezTo>
                <a:cubicBezTo>
                  <a:pt x="243549" y="997743"/>
                  <a:pt x="214489" y="982133"/>
                  <a:pt x="186267" y="965200"/>
                </a:cubicBezTo>
                <a:cubicBezTo>
                  <a:pt x="163689" y="936978"/>
                  <a:pt x="137689" y="911181"/>
                  <a:pt x="118534" y="880533"/>
                </a:cubicBezTo>
                <a:cubicBezTo>
                  <a:pt x="109074" y="865397"/>
                  <a:pt x="105929" y="847049"/>
                  <a:pt x="101600" y="829733"/>
                </a:cubicBezTo>
                <a:lnTo>
                  <a:pt x="67734" y="694266"/>
                </a:lnTo>
                <a:cubicBezTo>
                  <a:pt x="62089" y="519288"/>
                  <a:pt x="60788" y="344117"/>
                  <a:pt x="50800" y="169333"/>
                </a:cubicBezTo>
                <a:cubicBezTo>
                  <a:pt x="49472" y="146098"/>
                  <a:pt x="40554" y="123891"/>
                  <a:pt x="33867" y="101600"/>
                </a:cubicBezTo>
                <a:cubicBezTo>
                  <a:pt x="23609" y="67407"/>
                  <a:pt x="0" y="0"/>
                  <a:pt x="0" y="0"/>
                </a:cubicBezTo>
              </a:path>
            </a:pathLst>
          </a:cu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2341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Appositives usually come RIGHT AFTER what ever it modifies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6656248" y="167640"/>
            <a:ext cx="1987973" cy="1645920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319619" y="3894574"/>
            <a:ext cx="61593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My captain, </a:t>
            </a:r>
            <a:r>
              <a:rPr lang="en-US" sz="2400" u="sng" dirty="0">
                <a:solidFill>
                  <a:srgbClr val="FF0080"/>
                </a:solidFill>
              </a:rPr>
              <a:t>Odysseus</a:t>
            </a:r>
            <a:r>
              <a:rPr lang="en-US" sz="2400" dirty="0"/>
              <a:t> didn’t listen to </a:t>
            </a:r>
            <a:r>
              <a:rPr lang="en-US" sz="2400" dirty="0" smtClean="0"/>
              <a:t>me</a:t>
            </a:r>
          </a:p>
          <a:p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During our journey we met a 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Cyclops, </a:t>
            </a:r>
            <a:r>
              <a:rPr lang="en-US" sz="2400" dirty="0" err="1">
                <a:solidFill>
                  <a:srgbClr val="FF0080"/>
                </a:solidFill>
              </a:rPr>
              <a:t>Polyphemus</a:t>
            </a:r>
            <a:r>
              <a:rPr lang="en-US" sz="2400" dirty="0">
                <a:solidFill>
                  <a:srgbClr val="FF008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MS900388386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9280" y="12039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563"/>
            <a:ext cx="8229600" cy="2180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add that all together you have an APPOSITIVE PHRASE.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99" y="2920497"/>
            <a:ext cx="5312137" cy="3544191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My captain, </a:t>
            </a:r>
            <a:r>
              <a:rPr lang="en-US" u="sng" dirty="0" smtClean="0">
                <a:solidFill>
                  <a:srgbClr val="0000FF"/>
                </a:solidFill>
              </a:rPr>
              <a:t>Odysseus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didn’t listen to me.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327875" y="524933"/>
            <a:ext cx="2000511" cy="1078468"/>
          </a:xfrm>
          <a:custGeom>
            <a:avLst/>
            <a:gdLst>
              <a:gd name="connsiteX0" fmla="*/ 1990125 w 2000511"/>
              <a:gd name="connsiteY0" fmla="*/ 1032934 h 1078468"/>
              <a:gd name="connsiteX1" fmla="*/ 1939325 w 2000511"/>
              <a:gd name="connsiteY1" fmla="*/ 846667 h 1078468"/>
              <a:gd name="connsiteX2" fmla="*/ 1888525 w 2000511"/>
              <a:gd name="connsiteY2" fmla="*/ 677334 h 1078468"/>
              <a:gd name="connsiteX3" fmla="*/ 1837725 w 2000511"/>
              <a:gd name="connsiteY3" fmla="*/ 508000 h 1078468"/>
              <a:gd name="connsiteX4" fmla="*/ 1820792 w 2000511"/>
              <a:gd name="connsiteY4" fmla="*/ 457200 h 1078468"/>
              <a:gd name="connsiteX5" fmla="*/ 1736125 w 2000511"/>
              <a:gd name="connsiteY5" fmla="*/ 304800 h 1078468"/>
              <a:gd name="connsiteX6" fmla="*/ 1634525 w 2000511"/>
              <a:gd name="connsiteY6" fmla="*/ 203200 h 1078468"/>
              <a:gd name="connsiteX7" fmla="*/ 1583725 w 2000511"/>
              <a:gd name="connsiteY7" fmla="*/ 152400 h 1078468"/>
              <a:gd name="connsiteX8" fmla="*/ 1532925 w 2000511"/>
              <a:gd name="connsiteY8" fmla="*/ 101600 h 1078468"/>
              <a:gd name="connsiteX9" fmla="*/ 1397458 w 2000511"/>
              <a:gd name="connsiteY9" fmla="*/ 67734 h 1078468"/>
              <a:gd name="connsiteX10" fmla="*/ 1295858 w 2000511"/>
              <a:gd name="connsiteY10" fmla="*/ 33867 h 1078468"/>
              <a:gd name="connsiteX11" fmla="*/ 1092658 w 2000511"/>
              <a:gd name="connsiteY11" fmla="*/ 0 h 1078468"/>
              <a:gd name="connsiteX12" fmla="*/ 737058 w 2000511"/>
              <a:gd name="connsiteY12" fmla="*/ 16934 h 1078468"/>
              <a:gd name="connsiteX13" fmla="*/ 686258 w 2000511"/>
              <a:gd name="connsiteY13" fmla="*/ 33867 h 1078468"/>
              <a:gd name="connsiteX14" fmla="*/ 567725 w 2000511"/>
              <a:gd name="connsiteY14" fmla="*/ 67734 h 1078468"/>
              <a:gd name="connsiteX15" fmla="*/ 499992 w 2000511"/>
              <a:gd name="connsiteY15" fmla="*/ 118534 h 1078468"/>
              <a:gd name="connsiteX16" fmla="*/ 398392 w 2000511"/>
              <a:gd name="connsiteY16" fmla="*/ 203200 h 1078468"/>
              <a:gd name="connsiteX17" fmla="*/ 347592 w 2000511"/>
              <a:gd name="connsiteY17" fmla="*/ 220134 h 1078468"/>
              <a:gd name="connsiteX18" fmla="*/ 262925 w 2000511"/>
              <a:gd name="connsiteY18" fmla="*/ 304800 h 1078468"/>
              <a:gd name="connsiteX19" fmla="*/ 229058 w 2000511"/>
              <a:gd name="connsiteY19" fmla="*/ 355600 h 1078468"/>
              <a:gd name="connsiteX20" fmla="*/ 178258 w 2000511"/>
              <a:gd name="connsiteY20" fmla="*/ 406400 h 1078468"/>
              <a:gd name="connsiteX21" fmla="*/ 127458 w 2000511"/>
              <a:gd name="connsiteY21" fmla="*/ 508000 h 1078468"/>
              <a:gd name="connsiteX22" fmla="*/ 93592 w 2000511"/>
              <a:gd name="connsiteY22" fmla="*/ 609600 h 1078468"/>
              <a:gd name="connsiteX23" fmla="*/ 76658 w 2000511"/>
              <a:gd name="connsiteY23" fmla="*/ 660400 h 1078468"/>
              <a:gd name="connsiteX24" fmla="*/ 42792 w 2000511"/>
              <a:gd name="connsiteY24" fmla="*/ 711200 h 1078468"/>
              <a:gd name="connsiteX25" fmla="*/ 25858 w 2000511"/>
              <a:gd name="connsiteY25" fmla="*/ 897467 h 1078468"/>
              <a:gd name="connsiteX26" fmla="*/ 8925 w 2000511"/>
              <a:gd name="connsiteY26" fmla="*/ 1032934 h 107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0511" h="1078468">
                <a:moveTo>
                  <a:pt x="1990125" y="1032934"/>
                </a:moveTo>
                <a:cubicBezTo>
                  <a:pt x="1951740" y="802618"/>
                  <a:pt x="2000511" y="1050623"/>
                  <a:pt x="1939325" y="846667"/>
                </a:cubicBezTo>
                <a:cubicBezTo>
                  <a:pt x="1870643" y="617727"/>
                  <a:pt x="1981438" y="909613"/>
                  <a:pt x="1888525" y="677334"/>
                </a:cubicBezTo>
                <a:cubicBezTo>
                  <a:pt x="1861356" y="514316"/>
                  <a:pt x="1891421" y="633292"/>
                  <a:pt x="1837725" y="508000"/>
                </a:cubicBezTo>
                <a:cubicBezTo>
                  <a:pt x="1830694" y="491594"/>
                  <a:pt x="1827823" y="473606"/>
                  <a:pt x="1820792" y="457200"/>
                </a:cubicBezTo>
                <a:cubicBezTo>
                  <a:pt x="1806352" y="423507"/>
                  <a:pt x="1755391" y="328347"/>
                  <a:pt x="1736125" y="304800"/>
                </a:cubicBezTo>
                <a:cubicBezTo>
                  <a:pt x="1705796" y="267732"/>
                  <a:pt x="1668392" y="237067"/>
                  <a:pt x="1634525" y="203200"/>
                </a:cubicBezTo>
                <a:lnTo>
                  <a:pt x="1583725" y="152400"/>
                </a:lnTo>
                <a:cubicBezTo>
                  <a:pt x="1566792" y="135467"/>
                  <a:pt x="1556157" y="107408"/>
                  <a:pt x="1532925" y="101600"/>
                </a:cubicBezTo>
                <a:cubicBezTo>
                  <a:pt x="1487769" y="90311"/>
                  <a:pt x="1441615" y="82453"/>
                  <a:pt x="1397458" y="67734"/>
                </a:cubicBezTo>
                <a:cubicBezTo>
                  <a:pt x="1363591" y="56445"/>
                  <a:pt x="1330863" y="40868"/>
                  <a:pt x="1295858" y="33867"/>
                </a:cubicBezTo>
                <a:cubicBezTo>
                  <a:pt x="1172055" y="9107"/>
                  <a:pt x="1239684" y="21004"/>
                  <a:pt x="1092658" y="0"/>
                </a:cubicBezTo>
                <a:cubicBezTo>
                  <a:pt x="974125" y="5645"/>
                  <a:pt x="855316" y="7079"/>
                  <a:pt x="737058" y="16934"/>
                </a:cubicBezTo>
                <a:cubicBezTo>
                  <a:pt x="719270" y="18416"/>
                  <a:pt x="703421" y="28964"/>
                  <a:pt x="686258" y="33867"/>
                </a:cubicBezTo>
                <a:cubicBezTo>
                  <a:pt x="537448" y="76384"/>
                  <a:pt x="689506" y="27139"/>
                  <a:pt x="567725" y="67734"/>
                </a:cubicBezTo>
                <a:cubicBezTo>
                  <a:pt x="545147" y="84667"/>
                  <a:pt x="521420" y="100167"/>
                  <a:pt x="499992" y="118534"/>
                </a:cubicBezTo>
                <a:cubicBezTo>
                  <a:pt x="447560" y="163476"/>
                  <a:pt x="458275" y="173259"/>
                  <a:pt x="398392" y="203200"/>
                </a:cubicBezTo>
                <a:cubicBezTo>
                  <a:pt x="382427" y="211182"/>
                  <a:pt x="364525" y="214489"/>
                  <a:pt x="347592" y="220134"/>
                </a:cubicBezTo>
                <a:cubicBezTo>
                  <a:pt x="257280" y="355601"/>
                  <a:pt x="375815" y="191912"/>
                  <a:pt x="262925" y="304800"/>
                </a:cubicBezTo>
                <a:cubicBezTo>
                  <a:pt x="248534" y="319191"/>
                  <a:pt x="242087" y="339966"/>
                  <a:pt x="229058" y="355600"/>
                </a:cubicBezTo>
                <a:cubicBezTo>
                  <a:pt x="213727" y="373997"/>
                  <a:pt x="195191" y="389467"/>
                  <a:pt x="178258" y="406400"/>
                </a:cubicBezTo>
                <a:cubicBezTo>
                  <a:pt x="116504" y="591667"/>
                  <a:pt x="214993" y="311046"/>
                  <a:pt x="127458" y="508000"/>
                </a:cubicBezTo>
                <a:cubicBezTo>
                  <a:pt x="112960" y="540622"/>
                  <a:pt x="104881" y="575733"/>
                  <a:pt x="93592" y="609600"/>
                </a:cubicBezTo>
                <a:cubicBezTo>
                  <a:pt x="87948" y="626533"/>
                  <a:pt x="86559" y="645548"/>
                  <a:pt x="76658" y="660400"/>
                </a:cubicBezTo>
                <a:lnTo>
                  <a:pt x="42792" y="711200"/>
                </a:lnTo>
                <a:cubicBezTo>
                  <a:pt x="37147" y="773289"/>
                  <a:pt x="34675" y="835749"/>
                  <a:pt x="25858" y="897467"/>
                </a:cubicBezTo>
                <a:cubicBezTo>
                  <a:pt x="0" y="1078468"/>
                  <a:pt x="8925" y="766884"/>
                  <a:pt x="8925" y="1032934"/>
                </a:cubicBezTo>
              </a:path>
            </a:pathLst>
          </a:custGeom>
          <a:ln w="57150" cap="flat" cmpd="thickThin">
            <a:solidFill>
              <a:srgbClr val="FF6600"/>
            </a:solidFill>
            <a:round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7507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During our journey we met a </a:t>
            </a:r>
            <a:r>
              <a:rPr lang="en-US" sz="4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Cyclops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Polyphemus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1405209" y="4893733"/>
            <a:ext cx="3229281" cy="579440"/>
          </a:xfrm>
          <a:custGeom>
            <a:avLst/>
            <a:gdLst>
              <a:gd name="connsiteX0" fmla="*/ 2353734 w 2353734"/>
              <a:gd name="connsiteY0" fmla="*/ 0 h 1089696"/>
              <a:gd name="connsiteX1" fmla="*/ 2336800 w 2353734"/>
              <a:gd name="connsiteY1" fmla="*/ 440266 h 1089696"/>
              <a:gd name="connsiteX2" fmla="*/ 2269067 w 2353734"/>
              <a:gd name="connsiteY2" fmla="*/ 660400 h 1089696"/>
              <a:gd name="connsiteX3" fmla="*/ 2252134 w 2353734"/>
              <a:gd name="connsiteY3" fmla="*/ 711200 h 1089696"/>
              <a:gd name="connsiteX4" fmla="*/ 2133600 w 2353734"/>
              <a:gd name="connsiteY4" fmla="*/ 846666 h 1089696"/>
              <a:gd name="connsiteX5" fmla="*/ 2048934 w 2353734"/>
              <a:gd name="connsiteY5" fmla="*/ 897466 h 1089696"/>
              <a:gd name="connsiteX6" fmla="*/ 1998134 w 2353734"/>
              <a:gd name="connsiteY6" fmla="*/ 931333 h 1089696"/>
              <a:gd name="connsiteX7" fmla="*/ 1913467 w 2353734"/>
              <a:gd name="connsiteY7" fmla="*/ 948266 h 1089696"/>
              <a:gd name="connsiteX8" fmla="*/ 1693334 w 2353734"/>
              <a:gd name="connsiteY8" fmla="*/ 999066 h 1089696"/>
              <a:gd name="connsiteX9" fmla="*/ 1320800 w 2353734"/>
              <a:gd name="connsiteY9" fmla="*/ 1032933 h 1089696"/>
              <a:gd name="connsiteX10" fmla="*/ 1151467 w 2353734"/>
              <a:gd name="connsiteY10" fmla="*/ 1049866 h 1089696"/>
              <a:gd name="connsiteX11" fmla="*/ 660400 w 2353734"/>
              <a:gd name="connsiteY11" fmla="*/ 1083733 h 1089696"/>
              <a:gd name="connsiteX12" fmla="*/ 338667 w 2353734"/>
              <a:gd name="connsiteY12" fmla="*/ 1066800 h 1089696"/>
              <a:gd name="connsiteX13" fmla="*/ 270934 w 2353734"/>
              <a:gd name="connsiteY13" fmla="*/ 1016000 h 1089696"/>
              <a:gd name="connsiteX14" fmla="*/ 186267 w 2353734"/>
              <a:gd name="connsiteY14" fmla="*/ 965200 h 1089696"/>
              <a:gd name="connsiteX15" fmla="*/ 118534 w 2353734"/>
              <a:gd name="connsiteY15" fmla="*/ 880533 h 1089696"/>
              <a:gd name="connsiteX16" fmla="*/ 101600 w 2353734"/>
              <a:gd name="connsiteY16" fmla="*/ 829733 h 1089696"/>
              <a:gd name="connsiteX17" fmla="*/ 67734 w 2353734"/>
              <a:gd name="connsiteY17" fmla="*/ 694266 h 1089696"/>
              <a:gd name="connsiteX18" fmla="*/ 50800 w 2353734"/>
              <a:gd name="connsiteY18" fmla="*/ 169333 h 1089696"/>
              <a:gd name="connsiteX19" fmla="*/ 33867 w 2353734"/>
              <a:gd name="connsiteY19" fmla="*/ 101600 h 1089696"/>
              <a:gd name="connsiteX20" fmla="*/ 0 w 2353734"/>
              <a:gd name="connsiteY20" fmla="*/ 0 h 10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3734" h="1089696">
                <a:moveTo>
                  <a:pt x="2353734" y="0"/>
                </a:moveTo>
                <a:cubicBezTo>
                  <a:pt x="2348089" y="146755"/>
                  <a:pt x="2349708" y="293971"/>
                  <a:pt x="2336800" y="440266"/>
                </a:cubicBezTo>
                <a:cubicBezTo>
                  <a:pt x="2328949" y="529247"/>
                  <a:pt x="2298417" y="582132"/>
                  <a:pt x="2269067" y="660400"/>
                </a:cubicBezTo>
                <a:cubicBezTo>
                  <a:pt x="2262800" y="677113"/>
                  <a:pt x="2261594" y="696064"/>
                  <a:pt x="2252134" y="711200"/>
                </a:cubicBezTo>
                <a:cubicBezTo>
                  <a:pt x="2237386" y="734796"/>
                  <a:pt x="2164936" y="823164"/>
                  <a:pt x="2133600" y="846666"/>
                </a:cubicBezTo>
                <a:cubicBezTo>
                  <a:pt x="2107270" y="866413"/>
                  <a:pt x="2076843" y="880022"/>
                  <a:pt x="2048934" y="897466"/>
                </a:cubicBezTo>
                <a:cubicBezTo>
                  <a:pt x="2031676" y="908252"/>
                  <a:pt x="2017190" y="924187"/>
                  <a:pt x="1998134" y="931333"/>
                </a:cubicBezTo>
                <a:cubicBezTo>
                  <a:pt x="1971185" y="941439"/>
                  <a:pt x="1941511" y="941794"/>
                  <a:pt x="1913467" y="948266"/>
                </a:cubicBezTo>
                <a:cubicBezTo>
                  <a:pt x="1851305" y="962611"/>
                  <a:pt x="1761049" y="989392"/>
                  <a:pt x="1693334" y="999066"/>
                </a:cubicBezTo>
                <a:cubicBezTo>
                  <a:pt x="1562066" y="1017819"/>
                  <a:pt x="1456151" y="1021164"/>
                  <a:pt x="1320800" y="1032933"/>
                </a:cubicBezTo>
                <a:cubicBezTo>
                  <a:pt x="1264287" y="1037847"/>
                  <a:pt x="1208058" y="1045963"/>
                  <a:pt x="1151467" y="1049866"/>
                </a:cubicBezTo>
                <a:cubicBezTo>
                  <a:pt x="573935" y="1089696"/>
                  <a:pt x="1041788" y="1045595"/>
                  <a:pt x="660400" y="1083733"/>
                </a:cubicBezTo>
                <a:cubicBezTo>
                  <a:pt x="553156" y="1078089"/>
                  <a:pt x="444472" y="1085201"/>
                  <a:pt x="338667" y="1066800"/>
                </a:cubicBezTo>
                <a:cubicBezTo>
                  <a:pt x="310862" y="1061964"/>
                  <a:pt x="294416" y="1031655"/>
                  <a:pt x="270934" y="1016000"/>
                </a:cubicBezTo>
                <a:cubicBezTo>
                  <a:pt x="243549" y="997743"/>
                  <a:pt x="214489" y="982133"/>
                  <a:pt x="186267" y="965200"/>
                </a:cubicBezTo>
                <a:cubicBezTo>
                  <a:pt x="163689" y="936978"/>
                  <a:pt x="137689" y="911181"/>
                  <a:pt x="118534" y="880533"/>
                </a:cubicBezTo>
                <a:cubicBezTo>
                  <a:pt x="109074" y="865397"/>
                  <a:pt x="105929" y="847049"/>
                  <a:pt x="101600" y="829733"/>
                </a:cubicBezTo>
                <a:lnTo>
                  <a:pt x="67734" y="694266"/>
                </a:lnTo>
                <a:cubicBezTo>
                  <a:pt x="62089" y="519288"/>
                  <a:pt x="60788" y="344117"/>
                  <a:pt x="50800" y="169333"/>
                </a:cubicBezTo>
                <a:cubicBezTo>
                  <a:pt x="49472" y="146098"/>
                  <a:pt x="40554" y="123891"/>
                  <a:pt x="33867" y="101600"/>
                </a:cubicBezTo>
                <a:cubicBezTo>
                  <a:pt x="23609" y="67407"/>
                  <a:pt x="0" y="0"/>
                  <a:pt x="0" y="0"/>
                </a:cubicBezTo>
              </a:path>
            </a:pathLst>
          </a:cu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 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684919">
            <a:off x="449118" y="2016157"/>
            <a:ext cx="7355437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4">
                <a:lumMod val="75000"/>
                <a:alpha val="75000"/>
              </a:schemeClr>
            </a:glow>
            <a:outerShdw blurRad="635000" dist="38100" dir="2700000" sx="143000" sy="143000" algn="tl" rotWithShape="0">
              <a:schemeClr val="accent5">
                <a:lumMod val="60000"/>
                <a:lumOff val="40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APPOSITIVE PHRASE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439928"/>
            <a:ext cx="8229600" cy="1143000"/>
          </a:xfrm>
        </p:spPr>
        <p:txBody>
          <a:bodyPr/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/>
          <a:lstStyle/>
          <a:p>
            <a:r>
              <a:rPr lang="en-US" dirty="0" smtClean="0"/>
              <a:t>The dude, Kyle, that lived in the land of the Lotus flower had issues.</a:t>
            </a:r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Find the nouns/pronouns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80"/>
                </a:solidFill>
              </a:rPr>
              <a:t>dude,Kyle</a:t>
            </a:r>
            <a:r>
              <a:rPr lang="en-US" dirty="0" smtClean="0">
                <a:solidFill>
                  <a:srgbClr val="FF0080"/>
                </a:solidFill>
              </a:rPr>
              <a:t>,</a:t>
            </a:r>
            <a:r>
              <a:rPr lang="en-US" dirty="0" smtClean="0"/>
              <a:t> that lived in the </a:t>
            </a:r>
            <a:r>
              <a:rPr lang="en-US" dirty="0" smtClean="0">
                <a:solidFill>
                  <a:srgbClr val="FF0080"/>
                </a:solidFill>
              </a:rPr>
              <a:t>land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80"/>
                </a:solidFill>
              </a:rPr>
              <a:t>Lotus flower</a:t>
            </a:r>
            <a:r>
              <a:rPr lang="en-US" dirty="0" smtClean="0"/>
              <a:t> had </a:t>
            </a:r>
            <a:r>
              <a:rPr lang="en-US" dirty="0" smtClean="0">
                <a:solidFill>
                  <a:srgbClr val="FF0080"/>
                </a:solidFill>
              </a:rPr>
              <a:t>issues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Do you have a noun followed by a noun?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Does it Identify or Explain the other noun?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Lotus flower, a very potent drug, seemed like a good idea at the time.</a:t>
            </a:r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Find the nouns/pronouns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Do you have a noun followed by a noun?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Does it Identify or Explain the other noun?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What’s your appositive ?  </a:t>
            </a:r>
            <a:r>
              <a:rPr lang="en-US" dirty="0" smtClean="0">
                <a:solidFill>
                  <a:srgbClr val="FF0080"/>
                </a:solidFill>
              </a:rPr>
              <a:t>drug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What’s your appositive phrase? </a:t>
            </a:r>
            <a:r>
              <a:rPr lang="en-US" dirty="0" smtClean="0">
                <a:solidFill>
                  <a:srgbClr val="0000FF"/>
                </a:solidFill>
              </a:rPr>
              <a:t>The Lotus flower, a very potent drug.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1278467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0 years seemed like a day on her island, </a:t>
            </a:r>
            <a:r>
              <a:rPr lang="en-US" dirty="0" err="1" smtClean="0"/>
              <a:t>Harsen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62795"/>
            <a:ext cx="8873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charset="2"/>
              <a:buChar char="ü"/>
            </a:pPr>
            <a:r>
              <a:rPr lang="en-US" sz="2400" dirty="0" smtClean="0"/>
              <a:t>Find the nouns/pronouns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Do you have a noun followed by a noun?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Does it Identify or </a:t>
            </a:r>
            <a:r>
              <a:rPr lang="en-US" sz="2000" dirty="0" smtClean="0"/>
              <a:t>Explain</a:t>
            </a:r>
            <a:r>
              <a:rPr lang="en-US" sz="2400" dirty="0" smtClean="0"/>
              <a:t> the other noun?</a:t>
            </a:r>
          </a:p>
          <a:p>
            <a:endParaRPr lang="en-US" sz="1600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2328</TotalTime>
  <Words>266</Words>
  <Application>Microsoft Macintosh PowerPoint</Application>
  <PresentationFormat>On-screen Show (4:3)</PresentationFormat>
  <Paragraphs>42</Paragraphs>
  <Slides>8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Appositives It’s all about nouns baby </vt:lpstr>
      <vt:lpstr>My captain, Odysseus didn’t listen to me. </vt:lpstr>
      <vt:lpstr>Appositives usually come RIGHT AFTER what ever it modifies</vt:lpstr>
      <vt:lpstr>If you add that all together you have an APPOSITIVE PHRASE.</vt:lpstr>
      <vt:lpstr>My captain, Odysseus didn’t listen to me. </vt:lpstr>
      <vt:lpstr>Try it</vt:lpstr>
      <vt:lpstr>Try it</vt:lpstr>
      <vt:lpstr>Last 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 It’s all about nouns baby</dc:title>
  <dc:creator>Jenny Stanczyk</dc:creator>
  <cp:lastModifiedBy>jenny stanczyk</cp:lastModifiedBy>
  <cp:revision>11</cp:revision>
  <dcterms:created xsi:type="dcterms:W3CDTF">2015-03-01T16:37:55Z</dcterms:created>
  <dcterms:modified xsi:type="dcterms:W3CDTF">2015-03-01T19:17:26Z</dcterms:modified>
</cp:coreProperties>
</file>