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51" r:id="rId1"/>
  </p:sldMasterIdLst>
  <p:notesMasterIdLst>
    <p:notesMasterId r:id="rId37"/>
  </p:notesMasterIdLst>
  <p:sldIdLst>
    <p:sldId id="256" r:id="rId2"/>
    <p:sldId id="257" r:id="rId3"/>
    <p:sldId id="278" r:id="rId4"/>
    <p:sldId id="295" r:id="rId5"/>
    <p:sldId id="259" r:id="rId6"/>
    <p:sldId id="279" r:id="rId7"/>
    <p:sldId id="296" r:id="rId8"/>
    <p:sldId id="258" r:id="rId9"/>
    <p:sldId id="280" r:id="rId10"/>
    <p:sldId id="261" r:id="rId11"/>
    <p:sldId id="267" r:id="rId12"/>
    <p:sldId id="281" r:id="rId13"/>
    <p:sldId id="297" r:id="rId14"/>
    <p:sldId id="260" r:id="rId15"/>
    <p:sldId id="277" r:id="rId16"/>
    <p:sldId id="262" r:id="rId17"/>
    <p:sldId id="263" r:id="rId18"/>
    <p:sldId id="265" r:id="rId19"/>
    <p:sldId id="266" r:id="rId20"/>
    <p:sldId id="283" r:id="rId21"/>
    <p:sldId id="284" r:id="rId22"/>
    <p:sldId id="264" r:id="rId23"/>
    <p:sldId id="268" r:id="rId24"/>
    <p:sldId id="269" r:id="rId25"/>
    <p:sldId id="285" r:id="rId26"/>
    <p:sldId id="282" r:id="rId27"/>
    <p:sldId id="286" r:id="rId28"/>
    <p:sldId id="288" r:id="rId29"/>
    <p:sldId id="289" r:id="rId30"/>
    <p:sldId id="290" r:id="rId31"/>
    <p:sldId id="293" r:id="rId32"/>
    <p:sldId id="287" r:id="rId33"/>
    <p:sldId id="292" r:id="rId34"/>
    <p:sldId id="291" r:id="rId35"/>
    <p:sldId id="294" r:id="rId36"/>
  </p:sldIdLst>
  <p:sldSz cx="9144000" cy="6858000" type="screen4x3"/>
  <p:notesSz cx="6858000" cy="9144000"/>
  <p:custDataLst>
    <p:tags r:id="rId3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5DF17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706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64" units="cm"/>
          <inkml:channel name="Y" type="integer" max="900" units="cm"/>
        </inkml:traceFormat>
        <inkml:channelProperties>
          <inkml:channelProperty channel="X" name="resolution" value="48.50394" units="1/cm"/>
          <inkml:channelProperty channel="Y" name="resolution" value="28.30189" units="1/cm"/>
        </inkml:channelProperties>
      </inkml:inkSource>
      <inkml:timestamp xml:id="ts0" timeString="2014-09-15T17:55:55.7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20130 9927,'0'0,"0"0,0 0,21 0,-21 0,21 0,0 0,-21 0,21 0,0 0,1 0,-1 0,21 21,0-21,-20 0,20 0,0 22,22-22,20 0,1 0,-21 21,63-21,-64 0,22 0,-22 0,1 0,20 0,1 0,-21 0,-1 21,-21-21,22 21,-1-21,-20 21,20-21,-20 0,-1 0,0 0,-21 0,43 0,-43 0,0 0,22 0,-1 0,-21 0,0 0,43 0,-43 0,21 0,-21 0,1 0,-1 0,0 0,0 0,0 0,43 0,-22 21,0 1,1-1,20-21,-42 0,1 0,20 21,-21-21,0 0,22 0,-43 0,21 0,0 0,0 0,0 0,-21 0,21 0,1 0,-22 0,21 0,-21 21,21-21,-21 0,21 0,0 0,-21 0,21 0,-21 0,22 0,-1 0,-21 0,21 0,-21 0,21 0,0 0,0 0,-21 0,22 0,-22 0</inkml:trace>
  <inkml:trace contextRef="#ctx0" brushRef="#br0" timeOffset="2448.14">14732 10816,'0'0,"21"0,0 0,1 0,-1 0,21 0,-42 0,21 0,0 0,22 0,20 0,64 0,21 21,1 1,20-22,21 0,1 42,-43-42,0 0,-21 0,-42 0,0 0,20 21,-20 0,42-21,-21 21,42 1,43-1,-22 0,21 0,-20 21,-1-20,43 20,-85-21,0 0,-21-21,-1 43,1-43,0 21,-21 0,21-21,-22 0,1 0,-22 0,22 0,-21 0,-22 21,64-21,-43 0,22 0,-22 21,43-21,0 0,-42 0,20 0,22 0,0 0,-21 0,-1 0,-20 0,-1 0,-20 0,20 0,22 0,-43 0,0 0,1 0,-1 0,22 0,-1 0,1 0,-22 0,-21 0,21 0,-20 0,-1 0,0-21,0 21,0 0,0 0,1-21,-1 21,21 0,-21 0,0 0,22 0,-43 0,42 0,0 0,1 0,-1 0,-21 0,43 0,-1 0,1 0,-22 0,0 0,22 0,-22 0,22 0,-1 0,1 0,-1 0,1-21,-1 21,22 0,-22 0,22 0,-43 0,1 0,-22-21,0 21,0 0,0 0,1 0,-22 0,21 0,-21 0,21 0,0 0,-21 0,21 0,-21 21,21-21,1 0,-22 0,0 21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4F0C6-2C6D-A448-980F-45DCCCAF63A7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BC9E26-5849-5543-9D34-95FE10D8DD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58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End week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C9E26-5849-5543-9D34-95FE10D8DD4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660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Simple subject is </a:t>
            </a:r>
            <a:r>
              <a:rPr lang="en-US" dirty="0" err="1" smtClean="0"/>
              <a:t>Iggy</a:t>
            </a:r>
            <a:r>
              <a:rPr lang="en-US" dirty="0" smtClean="0"/>
              <a:t> </a:t>
            </a:r>
            <a:r>
              <a:rPr lang="en-US" dirty="0" err="1" smtClean="0"/>
              <a:t>Azaela</a:t>
            </a:r>
            <a:r>
              <a:rPr lang="en-US" baseline="0" dirty="0" smtClean="0"/>
              <a:t> complete is a young </a:t>
            </a:r>
            <a:r>
              <a:rPr lang="en-US" baseline="0" dirty="0" err="1" smtClean="0"/>
              <a:t>Izzy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Azaela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C9E26-5849-5543-9D34-95FE10D8DD4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BC9E26-5849-5543-9D34-95FE10D8DD4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73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A93F0FD9-310F-0B4E-B8C0-89FFFC6E3718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0FD9-310F-0B4E-B8C0-89FFFC6E3718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338A-D3E1-8F42-86EA-02D641F21E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  <p:transition spd="slow"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0FD9-310F-0B4E-B8C0-89FFFC6E3718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338A-D3E1-8F42-86EA-02D641F21E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  <p:transition spd="slow">
    <p:randomBa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0FD9-310F-0B4E-B8C0-89FFFC6E3718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338A-D3E1-8F42-86EA-02D641F21E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0FD9-310F-0B4E-B8C0-89FFFC6E3718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338A-D3E1-8F42-86EA-02D641F21E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0FD9-310F-0B4E-B8C0-89FFFC6E3718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338A-D3E1-8F42-86EA-02D641F21E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0FD9-310F-0B4E-B8C0-89FFFC6E3718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338A-D3E1-8F42-86EA-02D641F21E8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spd="slow">
    <p:randomBa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0FD9-310F-0B4E-B8C0-89FFFC6E3718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338A-D3E1-8F42-86EA-02D641F21E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0FD9-310F-0B4E-B8C0-89FFFC6E3718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338A-D3E1-8F42-86EA-02D641F21E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spd="slow">
    <p:randomBa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0FD9-310F-0B4E-B8C0-89FFFC6E3718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338A-D3E1-8F42-86EA-02D641F21E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0FD9-310F-0B4E-B8C0-89FFFC6E3718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338A-D3E1-8F42-86EA-02D641F21E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0FD9-310F-0B4E-B8C0-89FFFC6E3718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338A-D3E1-8F42-86EA-02D641F21E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0FD9-310F-0B4E-B8C0-89FFFC6E3718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338A-D3E1-8F42-86EA-02D641F21E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A93F0FD9-310F-0B4E-B8C0-89FFFC6E3718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BF72338A-D3E1-8F42-86EA-02D641F21E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0FD9-310F-0B4E-B8C0-89FFFC6E3718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0FD9-310F-0B4E-B8C0-89FFFC6E3718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338A-D3E1-8F42-86EA-02D641F21E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0FD9-310F-0B4E-B8C0-89FFFC6E3718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338A-D3E1-8F42-86EA-02D641F21E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0FD9-310F-0B4E-B8C0-89FFFC6E3718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338A-D3E1-8F42-86EA-02D641F21E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0FD9-310F-0B4E-B8C0-89FFFC6E3718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338A-D3E1-8F42-86EA-02D641F21E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0FD9-310F-0B4E-B8C0-89FFFC6E3718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2338A-D3E1-8F42-86EA-02D641F21E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  <p:transition spd="slow"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8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A93F0FD9-310F-0B4E-B8C0-89FFFC6E3718}" type="datetimeFigureOut">
              <a:rPr lang="en-US" smtClean="0"/>
              <a:pPr/>
              <a:t>2/8/2019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BF72338A-D3E1-8F42-86EA-02D641F21E8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  <p:sldLayoutId id="2147483965" r:id="rId14"/>
    <p:sldLayoutId id="2147483966" r:id="rId15"/>
    <p:sldLayoutId id="2147483967" r:id="rId16"/>
    <p:sldLayoutId id="2147483968" r:id="rId17"/>
    <p:sldLayoutId id="2147483969" r:id="rId18"/>
    <p:sldLayoutId id="2147483970" r:id="rId19"/>
    <p:sldLayoutId id="2147483971" r:id="rId20"/>
  </p:sldLayoutIdLst>
  <p:transition spd="slow">
    <p:randomBar/>
  </p:transition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microsoft.com/office/2007/relationships/media" Target="../media/media6.mp3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gif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6.gif"/><Relationship Id="rId5" Type="http://schemas.openxmlformats.org/officeDocument/2006/relationships/image" Target="../media/image25.pn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2.png"/><Relationship Id="rId5" Type="http://schemas.openxmlformats.org/officeDocument/2006/relationships/audio" Target="../media/audio5.wav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audio" Target="../media/audio6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3.pn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6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16.png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16.png"/><Relationship Id="rId4" Type="http://schemas.openxmlformats.org/officeDocument/2006/relationships/image" Target="../media/image4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4.mp3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emf"/><Relationship Id="rId5" Type="http://schemas.openxmlformats.org/officeDocument/2006/relationships/customXml" Target="../ink/ink1.xml"/><Relationship Id="rId4" Type="http://schemas.openxmlformats.org/officeDocument/2006/relationships/image" Target="../media/image22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508000"/>
            <a:ext cx="7772400" cy="1470025"/>
          </a:xfrm>
        </p:spPr>
        <p:txBody>
          <a:bodyPr>
            <a:normAutofit/>
          </a:bodyPr>
          <a:lstStyle/>
          <a:p>
            <a:pPr algn="r"/>
            <a:r>
              <a:rPr lang="en-US" dirty="0" smtClean="0"/>
              <a:t>How to write a complete sentence.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2447208"/>
            <a:ext cx="3297768" cy="2899888"/>
          </a:xfrm>
          <a:prstGeom prst="rect">
            <a:avLst/>
          </a:prstGeom>
        </p:spPr>
      </p:pic>
      <p:pic>
        <p:nvPicPr>
          <p:cNvPr id="5" name="for the good of all mankin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where is the </a:t>
            </a:r>
            <a:r>
              <a:rPr lang="en-US" b="1" dirty="0" smtClean="0">
                <a:solidFill>
                  <a:srgbClr val="FF0000"/>
                </a:solidFill>
              </a:rPr>
              <a:t>predicate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400" y="2125132"/>
            <a:ext cx="2836333" cy="2836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40666" y="1913467"/>
            <a:ext cx="5112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Remember it’s what your </a:t>
            </a:r>
            <a:r>
              <a:rPr lang="en-US" sz="2800" dirty="0" smtClean="0">
                <a:solidFill>
                  <a:srgbClr val="008000"/>
                </a:solidFill>
              </a:rPr>
              <a:t>subject, Wiz</a:t>
            </a:r>
            <a:r>
              <a:rPr lang="en-US" sz="2800" dirty="0" smtClean="0"/>
              <a:t>, is doing.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115733" y="3945467"/>
            <a:ext cx="51154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Wiz lost his phone in the toilet.</a:t>
            </a:r>
            <a:endParaRPr lang="en-US" sz="2600" dirty="0"/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4275667" y="1397000"/>
            <a:ext cx="2573867" cy="2523066"/>
          </a:xfrm>
          <a:prstGeom prst="straightConnector1">
            <a:avLst/>
          </a:prstGeom>
          <a:ln w="57150" cmpd="thickThin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toli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8" name="usephon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2050" name="Picture 2" descr="Related imag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502" y="4539722"/>
            <a:ext cx="4762500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4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17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Beware the linking/ helping verb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1068" y="1969293"/>
            <a:ext cx="4148666" cy="2447395"/>
          </a:xfrm>
        </p:spPr>
        <p:txBody>
          <a:bodyPr/>
          <a:lstStyle/>
          <a:p>
            <a:pPr algn="r"/>
            <a:r>
              <a:rPr lang="en-US" dirty="0" smtClean="0"/>
              <a:t>They are </a:t>
            </a:r>
            <a:r>
              <a:rPr lang="en-US" dirty="0" smtClean="0">
                <a:solidFill>
                  <a:srgbClr val="00B050"/>
                </a:solidFill>
              </a:rPr>
              <a:t>verbs </a:t>
            </a:r>
            <a:r>
              <a:rPr lang="en-US" dirty="0" smtClean="0"/>
              <a:t>and they are </a:t>
            </a:r>
            <a:r>
              <a:rPr lang="en-US" dirty="0" smtClean="0">
                <a:solidFill>
                  <a:srgbClr val="00B050"/>
                </a:solidFill>
              </a:rPr>
              <a:t>predicates!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rcRect l="16933" r="31600" b="13227"/>
          <a:stretch>
            <a:fillRect/>
          </a:stretch>
        </p:blipFill>
        <p:spPr>
          <a:xfrm>
            <a:off x="626533" y="1644649"/>
            <a:ext cx="3268133" cy="30966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5418667"/>
            <a:ext cx="73136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 smtClean="0"/>
              <a:t>Wiz and Iggy are pretty smooth.</a:t>
            </a:r>
            <a:endParaRPr lang="en-US" sz="3100" dirty="0"/>
          </a:p>
        </p:txBody>
      </p:sp>
      <p:sp>
        <p:nvSpPr>
          <p:cNvPr id="6" name="TextBox 5"/>
          <p:cNvSpPr txBox="1"/>
          <p:nvPr/>
        </p:nvSpPr>
        <p:spPr>
          <a:xfrm rot="20585073">
            <a:off x="4386945" y="2746361"/>
            <a:ext cx="6731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Is </a:t>
            </a:r>
          </a:p>
          <a:p>
            <a:r>
              <a:rPr lang="en-US" sz="2000" b="1" dirty="0" smtClean="0">
                <a:solidFill>
                  <a:srgbClr val="00B050"/>
                </a:solidFill>
              </a:rPr>
              <a:t>Are</a:t>
            </a:r>
          </a:p>
          <a:p>
            <a:r>
              <a:rPr lang="en-US" sz="2000" b="1" dirty="0" smtClean="0">
                <a:solidFill>
                  <a:srgbClr val="00B050"/>
                </a:solidFill>
              </a:rPr>
              <a:t>Was</a:t>
            </a:r>
          </a:p>
          <a:p>
            <a:r>
              <a:rPr lang="en-US" sz="2000" b="1" dirty="0" smtClean="0">
                <a:solidFill>
                  <a:srgbClr val="00B050"/>
                </a:solidFill>
              </a:rPr>
              <a:t>Can</a:t>
            </a:r>
          </a:p>
          <a:p>
            <a:r>
              <a:rPr lang="en-US" sz="2000" b="1" dirty="0" smtClean="0">
                <a:solidFill>
                  <a:srgbClr val="00B050"/>
                </a:solidFill>
              </a:rPr>
              <a:t>Will</a:t>
            </a:r>
          </a:p>
          <a:p>
            <a:endParaRPr lang="en-US" sz="2000" b="1" dirty="0">
              <a:solidFill>
                <a:srgbClr val="00B05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3" y="1781029"/>
            <a:ext cx="3086486" cy="2717079"/>
          </a:xfrm>
          <a:prstGeom prst="rect">
            <a:avLst/>
          </a:prstGeom>
        </p:spPr>
      </p:pic>
      <p:pic>
        <p:nvPicPr>
          <p:cNvPr id="8" name="Picture 7" descr="Lernen - aber wie? | TeensGeneration.com – Fragen des ..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454" y="960188"/>
            <a:ext cx="952500" cy="1714500"/>
          </a:xfrm>
          <a:prstGeom prst="rect">
            <a:avLst/>
          </a:prstGeom>
        </p:spPr>
      </p:pic>
      <p:pic>
        <p:nvPicPr>
          <p:cNvPr id="9" name="burnedtongu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75401" y="4091646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1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tupi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 uiExpand="1" build="p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aper sheet PNG image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619" y="397163"/>
            <a:ext cx="4867515" cy="6326909"/>
          </a:xfrm>
        </p:spPr>
      </p:pic>
      <p:sp>
        <p:nvSpPr>
          <p:cNvPr id="6" name="TextBox 5"/>
          <p:cNvSpPr txBox="1"/>
          <p:nvPr/>
        </p:nvSpPr>
        <p:spPr>
          <a:xfrm>
            <a:off x="2854036" y="1126836"/>
            <a:ext cx="3583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Linking verbs are verbs and can be predicates.</a:t>
            </a:r>
          </a:p>
          <a:p>
            <a:endParaRPr lang="en-US" sz="2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854036" y="2488321"/>
            <a:ext cx="34365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Go to Page 582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Write down Common Linking Verbs, at the bottom of the page, in your notes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2517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80" r="29091" b="21347"/>
          <a:stretch/>
        </p:blipFill>
        <p:spPr>
          <a:xfrm rot="251857">
            <a:off x="185503" y="2179783"/>
            <a:ext cx="8573466" cy="217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7747"/>
      </p:ext>
    </p:extLst>
  </p:cSld>
  <p:clrMapOvr>
    <a:masterClrMapping/>
  </p:clrMapOvr>
  <p:transition spd="slow">
    <p:randomBa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371600"/>
            <a:ext cx="7313613" cy="868362"/>
          </a:xfrm>
        </p:spPr>
        <p:txBody>
          <a:bodyPr/>
          <a:lstStyle/>
          <a:p>
            <a:r>
              <a:rPr lang="en-US" dirty="0" smtClean="0"/>
              <a:t>If a sentence doesn’t have:</a:t>
            </a:r>
            <a:br>
              <a:rPr lang="en-US" dirty="0" smtClean="0"/>
            </a:br>
            <a:r>
              <a:rPr lang="en-US" dirty="0" smtClean="0"/>
              <a:t> a subject </a:t>
            </a:r>
            <a:br>
              <a:rPr lang="en-US" dirty="0" smtClean="0"/>
            </a:br>
            <a:r>
              <a:rPr lang="en-US" dirty="0" smtClean="0"/>
              <a:t> a predicate </a:t>
            </a:r>
            <a:br>
              <a:rPr lang="en-US" dirty="0" smtClean="0"/>
            </a:br>
            <a:r>
              <a:rPr lang="en-US" dirty="0" smtClean="0"/>
              <a:t>and a complete thought</a:t>
            </a:r>
            <a:br>
              <a:rPr lang="en-US" dirty="0" smtClean="0"/>
            </a:br>
            <a:r>
              <a:rPr lang="en-US" dirty="0" smtClean="0"/>
              <a:t>it’s a fragment. 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14399" y="1253062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weird girl in the hallway</a:t>
            </a:r>
            <a:endParaRPr kumimoji="0" lang="en-US" sz="4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l="13873" t="41132" r="65152"/>
          <a:stretch>
            <a:fillRect/>
          </a:stretch>
        </p:blipFill>
        <p:spPr>
          <a:xfrm>
            <a:off x="72959" y="1579790"/>
            <a:ext cx="3409701" cy="538284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91971" y="4141105"/>
            <a:ext cx="4368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weird girl isn’t doing anything so she has no </a:t>
            </a:r>
            <a:r>
              <a:rPr lang="en-US" sz="2800" dirty="0" smtClean="0">
                <a:solidFill>
                  <a:srgbClr val="FF0000"/>
                </a:solidFill>
              </a:rPr>
              <a:t>predicate</a:t>
            </a:r>
            <a:r>
              <a:rPr lang="en-US" sz="2800" dirty="0" smtClean="0"/>
              <a:t> and that sentence is a fragment.</a:t>
            </a:r>
            <a:endParaRPr lang="en-US" sz="2800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Subject? Predicate? Complete Thought?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My mother called me yesterday.</a:t>
            </a:r>
          </a:p>
          <a:p>
            <a:r>
              <a:rPr lang="en-US" dirty="0" smtClean="0"/>
              <a:t>Your mother.</a:t>
            </a:r>
          </a:p>
          <a:p>
            <a:r>
              <a:rPr lang="en-US" dirty="0" smtClean="0"/>
              <a:t>Mothers are the reason you are here.</a:t>
            </a:r>
          </a:p>
          <a:p>
            <a:r>
              <a:rPr lang="en-US" dirty="0" smtClean="0"/>
              <a:t>My mom can.</a:t>
            </a:r>
          </a:p>
          <a:p>
            <a:r>
              <a:rPr lang="en-US" dirty="0" smtClean="0"/>
              <a:t>Who’s your mamma?</a:t>
            </a:r>
          </a:p>
          <a:p>
            <a:r>
              <a:rPr lang="en-US" dirty="0"/>
              <a:t>When I was young me and my mama had </a:t>
            </a:r>
            <a:r>
              <a:rPr lang="en-US" dirty="0" smtClean="0"/>
              <a:t>beef.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292393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llsfl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That was easy!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35200" t="5244" r="41467" b="57600"/>
          <a:stretch>
            <a:fillRect/>
          </a:stretch>
        </p:blipFill>
        <p:spPr>
          <a:xfrm>
            <a:off x="254000" y="1769004"/>
            <a:ext cx="2963333" cy="35390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25" y="1371600"/>
            <a:ext cx="3124200" cy="3352800"/>
          </a:xfrm>
          <a:prstGeom prst="rect">
            <a:avLst/>
          </a:prstGeom>
        </p:spPr>
      </p:pic>
      <p:sp>
        <p:nvSpPr>
          <p:cNvPr id="10" name="Title 4"/>
          <p:cNvSpPr txBox="1">
            <a:spLocks/>
          </p:cNvSpPr>
          <p:nvPr/>
        </p:nvSpPr>
        <p:spPr>
          <a:xfrm>
            <a:off x="1356254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That was review!</a:t>
            </a:r>
            <a:endParaRPr kumimoji="0" lang="en-US" sz="4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0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Complete subjects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5467" y="1735138"/>
            <a:ext cx="4282546" cy="4056062"/>
          </a:xfrm>
        </p:spPr>
        <p:txBody>
          <a:bodyPr/>
          <a:lstStyle/>
          <a:p>
            <a:r>
              <a:rPr lang="en-US" dirty="0" smtClean="0"/>
              <a:t>Includes </a:t>
            </a:r>
            <a:r>
              <a:rPr lang="en-US" u="sng" dirty="0" smtClean="0"/>
              <a:t>all</a:t>
            </a:r>
            <a:r>
              <a:rPr lang="en-US" dirty="0" smtClean="0"/>
              <a:t> the words used to identify the </a:t>
            </a:r>
            <a:r>
              <a:rPr lang="en-US" b="1" dirty="0" smtClean="0">
                <a:solidFill>
                  <a:srgbClr val="008000"/>
                </a:solidFill>
              </a:rPr>
              <a:t>subject, basically everything before the predicate.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425" y="1371600"/>
            <a:ext cx="3124200" cy="3352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5333" y="5181600"/>
            <a:ext cx="70426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rgbClr val="000000"/>
                </a:solidFill>
              </a:rPr>
              <a:t>A young </a:t>
            </a:r>
            <a:r>
              <a:rPr lang="en-US" sz="2500" dirty="0" err="1" smtClean="0">
                <a:solidFill>
                  <a:srgbClr val="000000"/>
                </a:solidFill>
              </a:rPr>
              <a:t>Iggy</a:t>
            </a:r>
            <a:r>
              <a:rPr lang="en-US" sz="2500" dirty="0" smtClean="0">
                <a:solidFill>
                  <a:srgbClr val="000000"/>
                </a:solidFill>
              </a:rPr>
              <a:t> </a:t>
            </a:r>
            <a:r>
              <a:rPr lang="en-US" sz="2500" dirty="0" err="1" smtClean="0">
                <a:solidFill>
                  <a:srgbClr val="000000"/>
                </a:solidFill>
              </a:rPr>
              <a:t>Azaela</a:t>
            </a:r>
            <a:r>
              <a:rPr lang="en-US" sz="2500" dirty="0" smtClean="0">
                <a:solidFill>
                  <a:srgbClr val="000000"/>
                </a:solidFill>
              </a:rPr>
              <a:t> </a:t>
            </a:r>
            <a:r>
              <a:rPr lang="en-US" sz="2500" dirty="0" smtClean="0"/>
              <a:t>looked differently than she does now.</a:t>
            </a:r>
            <a:endParaRPr lang="en-US" sz="25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rcRect l="35853" t="21050" r="34663" b="42869"/>
          <a:stretch>
            <a:fillRect/>
          </a:stretch>
        </p:blipFill>
        <p:spPr>
          <a:xfrm>
            <a:off x="479425" y="1371600"/>
            <a:ext cx="2909358" cy="3243262"/>
          </a:xfrm>
          <a:prstGeom prst="rect">
            <a:avLst/>
          </a:prstGeom>
        </p:spPr>
      </p:pic>
      <p:pic>
        <p:nvPicPr>
          <p:cNvPr id="8" name="MS900388386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9" name="Picture 8" descr="Lernen - aber wie? | TeensGeneration.com – Fragen des ...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8579">
            <a:off x="8254308" y="1176384"/>
            <a:ext cx="817358" cy="1471245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3833091" y="4959927"/>
            <a:ext cx="0" cy="554182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185333" y="4830741"/>
            <a:ext cx="2576946" cy="46166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92D050"/>
                </a:solidFill>
              </a:rPr>
              <a:t>Complete Subject</a:t>
            </a:r>
            <a:endParaRPr lang="en-US" sz="2400" b="1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etsdepor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 build="p"/>
      <p:bldP spid="5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Try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327" y="2160519"/>
            <a:ext cx="7941686" cy="14991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800" dirty="0" smtClean="0"/>
              <a:t>The future rapper looked just like you.</a:t>
            </a:r>
            <a:endParaRPr lang="en-US" sz="3800" dirty="0"/>
          </a:p>
        </p:txBody>
      </p:sp>
      <p:sp>
        <p:nvSpPr>
          <p:cNvPr id="4" name="TextBox 3"/>
          <p:cNvSpPr txBox="1"/>
          <p:nvPr/>
        </p:nvSpPr>
        <p:spPr>
          <a:xfrm>
            <a:off x="2371829" y="3400650"/>
            <a:ext cx="6260042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  <a:bevelB w="69850" h="38100" prst="cross"/>
            </a:sp3d>
          </a:bodyPr>
          <a:lstStyle/>
          <a:p>
            <a:r>
              <a:rPr lang="en-US" sz="4500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glow rad="101600">
                    <a:srgbClr val="FFFF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Ask- </a:t>
            </a:r>
            <a:r>
              <a:rPr lang="en-US" sz="4500" b="1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glow rad="101600">
                    <a:srgbClr val="FFFF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whom</a:t>
            </a:r>
            <a:r>
              <a:rPr lang="en-US" sz="4500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glow rad="101600">
                    <a:srgbClr val="FFFF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or </a:t>
            </a:r>
            <a:r>
              <a:rPr lang="en-US" sz="4500" b="1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glow rad="101600">
                    <a:srgbClr val="FFFF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what</a:t>
            </a:r>
            <a:r>
              <a:rPr lang="en-US" sz="4500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glow rad="101600">
                    <a:srgbClr val="FFFF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is the sentence about?</a:t>
            </a:r>
            <a:endParaRPr lang="en-US" sz="4500" dirty="0">
              <a:ln>
                <a:solidFill>
                  <a:schemeClr val="tx1"/>
                </a:solidFill>
              </a:ln>
              <a:solidFill>
                <a:srgbClr val="3366FF"/>
              </a:solidFill>
              <a:effectLst>
                <a:glow rad="101600">
                  <a:srgbClr val="FFFF00">
                    <a:alpha val="75000"/>
                  </a:srgb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8180" y="1832537"/>
            <a:ext cx="3066742" cy="523220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  <a:bevelB w="69850" h="38100" prst="cross"/>
            </a:sp3d>
          </a:bodyPr>
          <a:lstStyle/>
          <a:p>
            <a:r>
              <a:rPr lang="en-US" sz="2800" dirty="0" smtClean="0">
                <a:ln>
                  <a:solidFill>
                    <a:srgbClr val="0000FF"/>
                  </a:solidFill>
                </a:ln>
                <a:effectLst>
                  <a:glow rad="101600">
                    <a:srgbClr val="FFFF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Complete subject!</a:t>
            </a:r>
            <a:endParaRPr lang="en-US" sz="2800" dirty="0">
              <a:ln>
                <a:solidFill>
                  <a:srgbClr val="0000FF"/>
                </a:solidFill>
              </a:ln>
              <a:effectLst>
                <a:glow rad="101600">
                  <a:srgbClr val="FFFF00">
                    <a:alpha val="75000"/>
                  </a:srgb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MS900388386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4946" y="144025"/>
            <a:ext cx="8229600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  <a:bevelB w="69850" h="38100" prst="cross"/>
            </a:sp3d>
          </a:bodyPr>
          <a:lstStyle/>
          <a:p>
            <a:r>
              <a:rPr lang="en-US" sz="4500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glow rad="101600">
                    <a:srgbClr val="FFFF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Find the predicate- what was done?</a:t>
            </a:r>
            <a:endParaRPr lang="en-US" sz="4500" dirty="0">
              <a:ln>
                <a:solidFill>
                  <a:schemeClr val="tx1"/>
                </a:solidFill>
              </a:ln>
              <a:solidFill>
                <a:srgbClr val="3366FF"/>
              </a:solidFill>
              <a:effectLst>
                <a:glow rad="101600">
                  <a:srgbClr val="FFFF00">
                    <a:alpha val="75000"/>
                  </a:srgb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870189" y="1983715"/>
            <a:ext cx="0" cy="667798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build="p"/>
      <p:bldP spid="4" grpId="0"/>
      <p:bldP spid="6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Here’s another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6445" y="184857"/>
            <a:ext cx="2585995" cy="258599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4655" y="3647430"/>
            <a:ext cx="8663709" cy="1770062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2900" dirty="0" smtClean="0"/>
              <a:t>The 2014 Emmy award for innovation went to Daft Punk.</a:t>
            </a:r>
            <a:endParaRPr lang="en-US" sz="2900" dirty="0"/>
          </a:p>
        </p:txBody>
      </p:sp>
      <p:sp>
        <p:nvSpPr>
          <p:cNvPr id="5" name="TextBox 4"/>
          <p:cNvSpPr txBox="1"/>
          <p:nvPr/>
        </p:nvSpPr>
        <p:spPr>
          <a:xfrm rot="20207590">
            <a:off x="3366423" y="996479"/>
            <a:ext cx="6260042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  <a:bevelB w="69850" h="38100" prst="cross"/>
            </a:sp3d>
          </a:bodyPr>
          <a:lstStyle/>
          <a:p>
            <a:r>
              <a:rPr lang="en-US" sz="4500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glow rad="101600">
                    <a:srgbClr val="FFFF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Ask- </a:t>
            </a:r>
            <a:r>
              <a:rPr lang="en-US" sz="4500" b="1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glow rad="101600">
                    <a:srgbClr val="FFFF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whom</a:t>
            </a:r>
            <a:r>
              <a:rPr lang="en-US" sz="4500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glow rad="101600">
                    <a:srgbClr val="FFFF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or </a:t>
            </a:r>
            <a:r>
              <a:rPr lang="en-US" sz="4500" b="1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glow rad="101600">
                    <a:srgbClr val="FFFF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what</a:t>
            </a:r>
            <a:r>
              <a:rPr lang="en-US" sz="4500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glow rad="101600">
                    <a:srgbClr val="FFFF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is the sentence about?</a:t>
            </a:r>
            <a:endParaRPr lang="en-US" sz="4500" dirty="0">
              <a:ln>
                <a:solidFill>
                  <a:schemeClr val="tx1"/>
                </a:solidFill>
              </a:ln>
              <a:solidFill>
                <a:srgbClr val="3366FF"/>
              </a:solidFill>
              <a:effectLst>
                <a:glow rad="101600">
                  <a:srgbClr val="FFFF00">
                    <a:alpha val="75000"/>
                  </a:srgb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MS900388386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58617" y="376986"/>
            <a:ext cx="6260042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  <a:bevelB w="69850" h="38100" prst="cross"/>
            </a:sp3d>
          </a:bodyPr>
          <a:lstStyle/>
          <a:p>
            <a:r>
              <a:rPr lang="en-US" sz="4500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glow rad="101600">
                    <a:srgbClr val="FFFF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Find the predicate- what was done?</a:t>
            </a:r>
            <a:endParaRPr lang="en-US" sz="4500" dirty="0">
              <a:ln>
                <a:solidFill>
                  <a:schemeClr val="tx1"/>
                </a:solidFill>
              </a:ln>
              <a:solidFill>
                <a:srgbClr val="3366FF"/>
              </a:solidFill>
              <a:effectLst>
                <a:glow rad="101600">
                  <a:srgbClr val="FFFF00">
                    <a:alpha val="75000"/>
                  </a:srgb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671127" y="3546764"/>
            <a:ext cx="9237" cy="49397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6289" y="3207907"/>
            <a:ext cx="5024582" cy="584775"/>
          </a:xfrm>
          <a:prstGeom prst="rect">
            <a:avLst/>
          </a:prstGeom>
          <a:noFill/>
          <a:ln w="15875">
            <a:solidFill>
              <a:srgbClr val="00B0F0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  <a:bevelB w="69850" h="38100" prst="cross"/>
            </a:sp3d>
          </a:bodyPr>
          <a:lstStyle/>
          <a:p>
            <a:r>
              <a:rPr lang="en-US" sz="3200" dirty="0" smtClean="0">
                <a:ln>
                  <a:solidFill>
                    <a:srgbClr val="0000FF"/>
                  </a:solidFill>
                </a:ln>
                <a:effectLst>
                  <a:glow rad="101600">
                    <a:srgbClr val="FFFF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Complete subject!</a:t>
            </a:r>
            <a:endParaRPr lang="en-US" sz="3200" dirty="0">
              <a:ln>
                <a:solidFill>
                  <a:srgbClr val="0000FF"/>
                </a:solidFill>
              </a:ln>
              <a:effectLst>
                <a:glow rad="101600">
                  <a:srgbClr val="FFFF00">
                    <a:alpha val="75000"/>
                  </a:srgb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npatheticpeop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build="p"/>
      <p:bldP spid="5" grpId="0"/>
      <p:bldP spid="5" grpId="1"/>
      <p:bldP spid="8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I have to have in a sentence?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1257460">
            <a:off x="3304977" y="2021416"/>
            <a:ext cx="5740400" cy="2269067"/>
          </a:xfrm>
        </p:spPr>
        <p:txBody>
          <a:bodyPr>
            <a:noAutofit/>
          </a:bodyPr>
          <a:lstStyle/>
          <a:p>
            <a:r>
              <a:rPr lang="en-US" sz="3600" dirty="0" smtClean="0"/>
              <a:t>It has to be a complete thought.</a:t>
            </a:r>
          </a:p>
          <a:p>
            <a:r>
              <a:rPr lang="en-US" sz="4000" dirty="0" smtClean="0"/>
              <a:t>You need a </a:t>
            </a:r>
            <a:r>
              <a:rPr lang="en-US" sz="4000" dirty="0" smtClean="0">
                <a:solidFill>
                  <a:srgbClr val="008000"/>
                </a:solidFill>
              </a:rPr>
              <a:t>subject</a:t>
            </a:r>
            <a:r>
              <a:rPr lang="en-US" sz="4000" dirty="0" smtClean="0"/>
              <a:t> and a </a:t>
            </a:r>
            <a:r>
              <a:rPr lang="en-US" sz="4000" dirty="0" smtClean="0">
                <a:solidFill>
                  <a:srgbClr val="FF0000"/>
                </a:solidFill>
              </a:rPr>
              <a:t>predicate.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rcRect l="21733" r="34800"/>
          <a:stretch>
            <a:fillRect/>
          </a:stretch>
        </p:blipFill>
        <p:spPr>
          <a:xfrm>
            <a:off x="16934" y="1371600"/>
            <a:ext cx="2760133" cy="3568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5948" y="4635988"/>
            <a:ext cx="36694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That’s </a:t>
            </a:r>
            <a:r>
              <a:rPr lang="en-US" sz="3600" dirty="0" smtClean="0"/>
              <a:t>three things</a:t>
            </a:r>
            <a:r>
              <a:rPr lang="en-US" sz="2800" dirty="0" smtClean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a complete thought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rgbClr val="00B050"/>
                </a:solidFill>
              </a:rPr>
              <a:t>a subject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>
                <a:solidFill>
                  <a:srgbClr val="FF0000"/>
                </a:solidFill>
              </a:rPr>
              <a:t>a predicate.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8" name="Picture 7" descr="Lernen - aber wie? | TeensGeneration.com – Fragen des ..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748234"/>
            <a:ext cx="952500" cy="1714500"/>
          </a:xfrm>
          <a:prstGeom prst="rect">
            <a:avLst/>
          </a:prstGeom>
        </p:spPr>
      </p:pic>
      <p:pic>
        <p:nvPicPr>
          <p:cNvPr id="9" name="subject and predic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04834" y="1563665"/>
            <a:ext cx="487363" cy="487363"/>
          </a:xfrm>
          <a:prstGeom prst="rect">
            <a:avLst/>
          </a:prstGeom>
        </p:spPr>
      </p:pic>
      <p:pic>
        <p:nvPicPr>
          <p:cNvPr id="10" name="subject and predic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1026" name="Picture 2" descr="Related imag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385887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0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ubletal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0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3" grpId="0" uiExpand="1" build="p"/>
      <p:bldP spid="3" grpId="1" build="p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aper sheet PNG image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619" y="397163"/>
            <a:ext cx="4867515" cy="6326909"/>
          </a:xfrm>
        </p:spPr>
      </p:pic>
      <p:sp>
        <p:nvSpPr>
          <p:cNvPr id="6" name="TextBox 5"/>
          <p:cNvSpPr txBox="1"/>
          <p:nvPr/>
        </p:nvSpPr>
        <p:spPr>
          <a:xfrm>
            <a:off x="2854036" y="805525"/>
            <a:ext cx="35837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To find the complete subject draw line before the predicate, everything before that is the complete subject.</a:t>
            </a:r>
          </a:p>
          <a:p>
            <a:endParaRPr lang="en-US" sz="2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442647" y="2346299"/>
            <a:ext cx="41798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Go to Page 580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Do Practice Your Skills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Write the whole sentence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Draw line before predicate.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Mark the complete subject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1-10</a:t>
            </a:r>
          </a:p>
        </p:txBody>
      </p:sp>
    </p:spTree>
    <p:extLst>
      <p:ext uri="{BB962C8B-B14F-4D97-AF65-F5344CB8AC3E}">
        <p14:creationId xmlns:p14="http://schemas.microsoft.com/office/powerpoint/2010/main" val="26349111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3"/>
          <a:stretch/>
        </p:blipFill>
        <p:spPr>
          <a:xfrm>
            <a:off x="-36383" y="397164"/>
            <a:ext cx="9180383" cy="5597236"/>
          </a:xfrm>
        </p:spPr>
      </p:pic>
    </p:spTree>
    <p:extLst>
      <p:ext uri="{BB962C8B-B14F-4D97-AF65-F5344CB8AC3E}">
        <p14:creationId xmlns:p14="http://schemas.microsoft.com/office/powerpoint/2010/main" val="674715147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8000"/>
                </a:solidFill>
              </a:rPr>
              <a:t>Complete predicate</a:t>
            </a:r>
            <a:endParaRPr lang="en-US" dirty="0">
              <a:solidFill>
                <a:srgbClr val="FF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163" y="2966926"/>
            <a:ext cx="7840086" cy="2176462"/>
          </a:xfrm>
        </p:spPr>
        <p:txBody>
          <a:bodyPr>
            <a:noAutofit/>
          </a:bodyPr>
          <a:lstStyle/>
          <a:p>
            <a:r>
              <a:rPr lang="en-US" sz="2800" dirty="0" smtClean="0"/>
              <a:t>Includes</a:t>
            </a:r>
            <a:r>
              <a:rPr lang="en-US" sz="2800" u="sng" dirty="0" smtClean="0"/>
              <a:t> all </a:t>
            </a:r>
            <a:r>
              <a:rPr lang="en-US" sz="2800" dirty="0" smtClean="0"/>
              <a:t>the words that tell what the </a:t>
            </a:r>
            <a:r>
              <a:rPr lang="en-US" sz="2800" dirty="0" smtClean="0">
                <a:solidFill>
                  <a:srgbClr val="008000"/>
                </a:solidFill>
              </a:rPr>
              <a:t>subject</a:t>
            </a:r>
            <a:r>
              <a:rPr lang="en-US" sz="2800" dirty="0" smtClean="0"/>
              <a:t> is doing, </a:t>
            </a:r>
            <a:r>
              <a:rPr lang="en-US" sz="2800" dirty="0" smtClean="0">
                <a:solidFill>
                  <a:srgbClr val="25DF17"/>
                </a:solidFill>
              </a:rPr>
              <a:t>basically everything including the predicate to the end of the sentence.</a:t>
            </a:r>
            <a:endParaRPr lang="en-US" sz="2800" dirty="0">
              <a:solidFill>
                <a:srgbClr val="25DF17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20207590">
            <a:off x="1004846" y="650230"/>
            <a:ext cx="6260042" cy="21698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  <a:bevelB w="69850" h="38100" prst="cross"/>
            </a:sp3d>
          </a:bodyPr>
          <a:lstStyle/>
          <a:p>
            <a:r>
              <a:rPr lang="en-US" sz="4500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glow rad="101600">
                    <a:srgbClr val="FFFF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Find the subject-ask- What is the subject doing?</a:t>
            </a:r>
            <a:endParaRPr lang="en-US" sz="4500" dirty="0">
              <a:ln>
                <a:solidFill>
                  <a:schemeClr val="tx1"/>
                </a:solidFill>
              </a:ln>
              <a:solidFill>
                <a:srgbClr val="3366FF"/>
              </a:solidFill>
              <a:effectLst>
                <a:glow rad="101600">
                  <a:srgbClr val="FFFF00">
                    <a:alpha val="75000"/>
                  </a:srgb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MS900388386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4358" y="248301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Try it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5669" y="2752580"/>
            <a:ext cx="8587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 young </a:t>
            </a:r>
            <a:r>
              <a:rPr lang="en-US" sz="2800" dirty="0" err="1" smtClean="0"/>
              <a:t>Iggy</a:t>
            </a:r>
            <a:r>
              <a:rPr lang="en-US" sz="2800" dirty="0" smtClean="0"/>
              <a:t> </a:t>
            </a:r>
            <a:r>
              <a:rPr lang="en-US" sz="2800" dirty="0" err="1" smtClean="0"/>
              <a:t>Azaela</a:t>
            </a:r>
            <a:r>
              <a:rPr lang="en-US" sz="2800" dirty="0" smtClean="0"/>
              <a:t> looked differently than she does now.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56406" y="979408"/>
            <a:ext cx="8229600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  <a:bevelB w="69850" h="38100" prst="cross"/>
            </a:sp3d>
          </a:bodyPr>
          <a:lstStyle/>
          <a:p>
            <a:r>
              <a:rPr lang="en-US" sz="4500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glow rad="101600">
                    <a:srgbClr val="FFFF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Find the predicate- what was done?</a:t>
            </a:r>
            <a:endParaRPr lang="en-US" sz="4500" dirty="0">
              <a:ln>
                <a:solidFill>
                  <a:schemeClr val="tx1"/>
                </a:solidFill>
              </a:ln>
              <a:solidFill>
                <a:srgbClr val="3366FF"/>
              </a:solidFill>
              <a:effectLst>
                <a:glow rad="101600">
                  <a:srgbClr val="FFFF00">
                    <a:alpha val="75000"/>
                  </a:srgb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172604" y="2503431"/>
            <a:ext cx="0" cy="667798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371006" y="2252555"/>
            <a:ext cx="5024582" cy="584775"/>
          </a:xfrm>
          <a:prstGeom prst="rect">
            <a:avLst/>
          </a:prstGeom>
          <a:noFill/>
          <a:ln w="15875">
            <a:solidFill>
              <a:srgbClr val="00B0F0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  <a:bevelB w="69850" h="38100" prst="cross"/>
            </a:sp3d>
          </a:bodyPr>
          <a:lstStyle/>
          <a:p>
            <a:r>
              <a:rPr lang="en-US" sz="3200" dirty="0" smtClean="0">
                <a:ln>
                  <a:solidFill>
                    <a:srgbClr val="0000FF"/>
                  </a:solidFill>
                </a:ln>
                <a:effectLst>
                  <a:glow rad="101600">
                    <a:srgbClr val="FFFF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Complete Predicate</a:t>
            </a:r>
            <a:endParaRPr lang="en-US" sz="3200" dirty="0">
              <a:ln>
                <a:solidFill>
                  <a:srgbClr val="0000FF"/>
                </a:solidFill>
              </a:ln>
              <a:effectLst>
                <a:glow rad="101600">
                  <a:srgbClr val="FFFF00">
                    <a:alpha val="75000"/>
                  </a:srgb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39960" y="1936275"/>
            <a:ext cx="8649478" cy="1770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tabLst/>
              <a:defRPr/>
            </a:pPr>
            <a:r>
              <a:rPr kumimoji="0" lang="en-US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2014 Emmy award for innovation went to Daft Punk.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06912" y="1563916"/>
            <a:ext cx="9426" cy="744718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49899" y="526786"/>
            <a:ext cx="8229600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  <a:bevelB w="69850" h="38100" prst="cross"/>
            </a:sp3d>
          </a:bodyPr>
          <a:lstStyle/>
          <a:p>
            <a:r>
              <a:rPr lang="en-US" sz="4500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glow rad="101600">
                    <a:srgbClr val="FFFF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Find the predicate- what was done?</a:t>
            </a:r>
            <a:endParaRPr lang="en-US" sz="4500" dirty="0">
              <a:ln>
                <a:solidFill>
                  <a:schemeClr val="tx1"/>
                </a:solidFill>
              </a:ln>
              <a:solidFill>
                <a:srgbClr val="3366FF"/>
              </a:solidFill>
              <a:effectLst>
                <a:glow rad="101600">
                  <a:srgbClr val="FFFF00">
                    <a:alpha val="75000"/>
                  </a:srgb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91752" y="1466684"/>
            <a:ext cx="2978871" cy="523220"/>
          </a:xfrm>
          <a:prstGeom prst="rect">
            <a:avLst/>
          </a:prstGeom>
          <a:noFill/>
          <a:ln w="15875">
            <a:solidFill>
              <a:srgbClr val="00B0F0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  <a:bevelB w="69850" h="38100" prst="cross"/>
            </a:sp3d>
          </a:bodyPr>
          <a:lstStyle/>
          <a:p>
            <a:r>
              <a:rPr lang="en-US" sz="2800" dirty="0" smtClean="0">
                <a:ln>
                  <a:solidFill>
                    <a:srgbClr val="0000FF"/>
                  </a:solidFill>
                </a:ln>
                <a:effectLst>
                  <a:glow rad="101600">
                    <a:srgbClr val="FFFF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Complete Predicate</a:t>
            </a:r>
            <a:endParaRPr lang="en-US" sz="2800" dirty="0">
              <a:ln>
                <a:solidFill>
                  <a:srgbClr val="0000FF"/>
                </a:solidFill>
              </a:ln>
              <a:effectLst>
                <a:glow rad="101600">
                  <a:srgbClr val="FFFF00">
                    <a:alpha val="75000"/>
                  </a:srgb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9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aper sheet PNG image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619" y="397163"/>
            <a:ext cx="4867515" cy="6326909"/>
          </a:xfrm>
        </p:spPr>
      </p:pic>
      <p:sp>
        <p:nvSpPr>
          <p:cNvPr id="6" name="TextBox 5"/>
          <p:cNvSpPr txBox="1"/>
          <p:nvPr/>
        </p:nvSpPr>
        <p:spPr>
          <a:xfrm>
            <a:off x="2854036" y="805525"/>
            <a:ext cx="35837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To find the complete predicate draw line before the predicate, everything after that is the complete predicate.</a:t>
            </a:r>
          </a:p>
          <a:p>
            <a:endParaRPr lang="en-US" sz="2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442647" y="3113849"/>
            <a:ext cx="41798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Go to Page 583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Do Practice Your Skills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Write the whole sentence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Draw line before predicate.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Mark the complete subject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1-10</a:t>
            </a:r>
          </a:p>
        </p:txBody>
      </p:sp>
    </p:spTree>
    <p:extLst>
      <p:ext uri="{BB962C8B-B14F-4D97-AF65-F5344CB8AC3E}">
        <p14:creationId xmlns:p14="http://schemas.microsoft.com/office/powerpoint/2010/main" val="26998200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7" r="11060"/>
          <a:stretch/>
        </p:blipFill>
        <p:spPr>
          <a:xfrm>
            <a:off x="-57603" y="-77529"/>
            <a:ext cx="8239094" cy="518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60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dluckmoron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Compound Subjects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6945" y="1088775"/>
            <a:ext cx="3731492" cy="31357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8765" y="4381500"/>
            <a:ext cx="8405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Compound subject: </a:t>
            </a:r>
            <a:r>
              <a:rPr lang="en-US" sz="2400" b="1" dirty="0" smtClean="0">
                <a:solidFill>
                  <a:srgbClr val="FF0000"/>
                </a:solidFill>
              </a:rPr>
              <a:t>Two</a:t>
            </a:r>
            <a:r>
              <a:rPr lang="en-US" sz="2400" dirty="0" smtClean="0"/>
              <a:t> or more subjects connected with the same verb connected </a:t>
            </a:r>
            <a:r>
              <a:rPr lang="en-US" sz="2400" b="1" dirty="0" smtClean="0">
                <a:solidFill>
                  <a:srgbClr val="FF0000"/>
                </a:solidFill>
              </a:rPr>
              <a:t>with a conjunction</a:t>
            </a:r>
            <a:r>
              <a:rPr lang="en-US" sz="2400" dirty="0" smtClean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3039" y="2910860"/>
            <a:ext cx="1255885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7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7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964" y="1014702"/>
            <a:ext cx="7886268" cy="82333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500" dirty="0" smtClean="0"/>
              <a:t>Martin and Malcolm fought for the rights of African American people.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9971" y="2289608"/>
            <a:ext cx="3929498" cy="26149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3963" y="5112069"/>
            <a:ext cx="8274195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  <a:bevelB w="69850" h="38100" prst="cross"/>
            </a:sp3d>
          </a:bodyPr>
          <a:lstStyle/>
          <a:p>
            <a:r>
              <a:rPr lang="en-US" sz="4500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glow rad="101600">
                    <a:srgbClr val="FFFF00">
                      <a:alpha val="75000"/>
                    </a:srgb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Find the predicate- what was done?</a:t>
            </a:r>
            <a:endParaRPr lang="en-US" sz="4500" dirty="0">
              <a:ln>
                <a:solidFill>
                  <a:schemeClr val="tx1"/>
                </a:solidFill>
              </a:ln>
              <a:solidFill>
                <a:srgbClr val="3366FF"/>
              </a:solidFill>
              <a:effectLst>
                <a:glow rad="101600">
                  <a:srgbClr val="FFFF00">
                    <a:alpha val="75000"/>
                  </a:srgb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426691" y="674255"/>
            <a:ext cx="0" cy="655781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I ha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8442" y="3042733"/>
            <a:ext cx="487363" cy="4873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0550" y="689312"/>
            <a:ext cx="4413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Compound subject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53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0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p"/>
      <p:bldP spid="6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8487" y="794255"/>
            <a:ext cx="8783781" cy="868362"/>
          </a:xfrm>
        </p:spPr>
        <p:txBody>
          <a:bodyPr/>
          <a:lstStyle/>
          <a:p>
            <a:r>
              <a:rPr lang="en-US" sz="4000" dirty="0" smtClean="0"/>
              <a:t>Shirley Chisolm and Mary Bethune were early activists in the civil rights movements.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145520" y="2621035"/>
            <a:ext cx="4056062" cy="4056062"/>
          </a:xfrm>
          <a:prstGeom prst="rect">
            <a:avLst/>
          </a:prstGeom>
        </p:spPr>
      </p:pic>
      <p:pic>
        <p:nvPicPr>
          <p:cNvPr id="4098" name="Picture 2" descr="Image result for shirley chishol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7875"/>
            <a:ext cx="5145520" cy="25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05" y="2006537"/>
            <a:ext cx="8272989" cy="84741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7182787" y="213771"/>
            <a:ext cx="9236" cy="591127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Chisol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0732" y="94352"/>
            <a:ext cx="4413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Compound subject</a:t>
            </a:r>
            <a:endParaRPr lang="en-US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3345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1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aper sheet PNG image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82" y="390616"/>
            <a:ext cx="5237018" cy="6807198"/>
          </a:xfrm>
        </p:spPr>
      </p:pic>
      <p:sp>
        <p:nvSpPr>
          <p:cNvPr id="5" name="TextBox 4"/>
          <p:cNvSpPr txBox="1"/>
          <p:nvPr/>
        </p:nvSpPr>
        <p:spPr>
          <a:xfrm>
            <a:off x="2761673" y="1099127"/>
            <a:ext cx="41286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sentence needs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 </a:t>
            </a:r>
            <a:r>
              <a:rPr lang="en-US" dirty="0"/>
              <a:t>complete thought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00B050"/>
                </a:solidFill>
              </a:rPr>
              <a:t>a subject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a predicate.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50836" y="2837352"/>
            <a:ext cx="43503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GO TO PAGE 579 in Grammar book</a:t>
            </a:r>
          </a:p>
          <a:p>
            <a:r>
              <a:rPr lang="en-US" sz="2800" dirty="0" smtClean="0"/>
              <a:t>Do </a:t>
            </a:r>
            <a:r>
              <a:rPr lang="en-US" sz="2800" b="1" i="1" dirty="0" smtClean="0"/>
              <a:t>Practice Your Skills </a:t>
            </a:r>
            <a:r>
              <a:rPr lang="en-US" sz="2800" dirty="0" smtClean="0"/>
              <a:t>1-8</a:t>
            </a:r>
          </a:p>
          <a:p>
            <a:r>
              <a:rPr lang="en-US" sz="2800" dirty="0" smtClean="0"/>
              <a:t>Check with neighbor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66601742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aper sheet PNG image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619" y="397163"/>
            <a:ext cx="4867515" cy="6326909"/>
          </a:xfrm>
        </p:spPr>
      </p:pic>
      <p:sp>
        <p:nvSpPr>
          <p:cNvPr id="6" name="TextBox 5"/>
          <p:cNvSpPr txBox="1"/>
          <p:nvPr/>
        </p:nvSpPr>
        <p:spPr>
          <a:xfrm>
            <a:off x="2854036" y="805525"/>
            <a:ext cx="3583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Compound subject is </a:t>
            </a:r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/>
              <a:t> or more subjects that have the same verb and are </a:t>
            </a:r>
            <a:r>
              <a:rPr lang="en-US" sz="2400" b="1" dirty="0" smtClean="0">
                <a:solidFill>
                  <a:srgbClr val="FF0000"/>
                </a:solidFill>
              </a:rPr>
              <a:t>joined by a conjunction.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42647" y="3113849"/>
            <a:ext cx="45954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Go to Page 587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Do Practice Your Skills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Write the compound subjects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1-10</a:t>
            </a:r>
          </a:p>
        </p:txBody>
      </p:sp>
    </p:spTree>
    <p:extLst>
      <p:ext uri="{BB962C8B-B14F-4D97-AF65-F5344CB8AC3E}">
        <p14:creationId xmlns:p14="http://schemas.microsoft.com/office/powerpoint/2010/main" val="151765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4" r="15899"/>
          <a:stretch/>
        </p:blipFill>
        <p:spPr>
          <a:xfrm>
            <a:off x="1043709" y="23240"/>
            <a:ext cx="6576291" cy="6708922"/>
          </a:xfrm>
        </p:spPr>
      </p:pic>
    </p:spTree>
    <p:extLst>
      <p:ext uri="{BB962C8B-B14F-4D97-AF65-F5344CB8AC3E}">
        <p14:creationId xmlns:p14="http://schemas.microsoft.com/office/powerpoint/2010/main" val="2401163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wa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Compound Predicate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9823" y="1140312"/>
            <a:ext cx="4285673" cy="36014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8765" y="5069314"/>
            <a:ext cx="8405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Compound Predicate: </a:t>
            </a:r>
            <a:r>
              <a:rPr lang="en-US" sz="2400" b="1" dirty="0" smtClean="0">
                <a:solidFill>
                  <a:srgbClr val="FF0000"/>
                </a:solidFill>
              </a:rPr>
              <a:t>Two</a:t>
            </a:r>
            <a:r>
              <a:rPr lang="en-US" sz="2400" dirty="0" smtClean="0"/>
              <a:t> or more verbs with the same subject </a:t>
            </a:r>
            <a:r>
              <a:rPr lang="en-US" sz="2400" b="1" dirty="0" smtClean="0">
                <a:solidFill>
                  <a:srgbClr val="FF0000"/>
                </a:solidFill>
              </a:rPr>
              <a:t>connected by a conjunction.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0602" y="3335732"/>
            <a:ext cx="1255885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7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983" y="702786"/>
            <a:ext cx="8153677" cy="707724"/>
          </a:xfrm>
        </p:spPr>
        <p:txBody>
          <a:bodyPr/>
          <a:lstStyle/>
          <a:p>
            <a:r>
              <a:rPr lang="en-US" dirty="0" smtClean="0"/>
              <a:t>Malcolm X resisted arrest and was beaten.</a:t>
            </a:r>
            <a:endParaRPr lang="en-US" dirty="0"/>
          </a:p>
        </p:txBody>
      </p:sp>
      <p:pic>
        <p:nvPicPr>
          <p:cNvPr id="5122" name="Picture 2" descr="Image result for malcolm x resisting arr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440" y="1750780"/>
            <a:ext cx="4878912" cy="391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3378" y="5003742"/>
            <a:ext cx="8870622" cy="1323439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Find</a:t>
            </a:r>
            <a:r>
              <a:rPr lang="en-US" sz="4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the first predicate look to the right </a:t>
            </a:r>
          </a:p>
          <a:p>
            <a:pPr algn="ctr"/>
            <a:r>
              <a:rPr lang="en-US" sz="4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 a conjunction(and) find the next verb.</a:t>
            </a:r>
            <a:endParaRPr lang="en-US" sz="4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3348491" y="317132"/>
            <a:ext cx="18854" cy="791852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683125" y="1043056"/>
            <a:ext cx="988227" cy="135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Ballot or bull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5" name="Ballot or bull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58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9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aper sheet PNG image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619" y="397163"/>
            <a:ext cx="4867515" cy="6326909"/>
          </a:xfrm>
        </p:spPr>
      </p:pic>
      <p:sp>
        <p:nvSpPr>
          <p:cNvPr id="6" name="TextBox 5"/>
          <p:cNvSpPr txBox="1"/>
          <p:nvPr/>
        </p:nvSpPr>
        <p:spPr>
          <a:xfrm>
            <a:off x="2854036" y="805525"/>
            <a:ext cx="3583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Compound predicate is 2 or more verbs that have the same subject and are joined by a conjunction.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42647" y="2677472"/>
            <a:ext cx="45954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Go to Page 588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Do Practice Your Skills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Write the compound verbs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1-10</a:t>
            </a:r>
          </a:p>
        </p:txBody>
      </p:sp>
    </p:spTree>
    <p:extLst>
      <p:ext uri="{BB962C8B-B14F-4D97-AF65-F5344CB8AC3E}">
        <p14:creationId xmlns:p14="http://schemas.microsoft.com/office/powerpoint/2010/main" val="357602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2" t="39882" r="16969" b="6377"/>
          <a:stretch/>
        </p:blipFill>
        <p:spPr>
          <a:xfrm>
            <a:off x="185016" y="304801"/>
            <a:ext cx="8285018" cy="4479975"/>
          </a:xfrm>
        </p:spPr>
      </p:pic>
      <p:pic>
        <p:nvPicPr>
          <p:cNvPr id="3" name="dayb4weeke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4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1" r="3166" b="33474"/>
          <a:stretch/>
        </p:blipFill>
        <p:spPr>
          <a:xfrm>
            <a:off x="658525" y="1042410"/>
            <a:ext cx="7825361" cy="4905807"/>
          </a:xfrm>
        </p:spPr>
      </p:pic>
    </p:spTree>
    <p:extLst>
      <p:ext uri="{BB962C8B-B14F-4D97-AF65-F5344CB8AC3E}">
        <p14:creationId xmlns:p14="http://schemas.microsoft.com/office/powerpoint/2010/main" val="2627550273"/>
      </p:ext>
    </p:extLst>
  </p:cSld>
  <p:clrMapOvr>
    <a:masterClrMapping/>
  </p:clrMapOvr>
  <p:transition spd="slow">
    <p:randomBa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</p:spPr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hat’s a </a:t>
            </a:r>
            <a:r>
              <a:rPr lang="en-US" b="1" dirty="0" smtClean="0">
                <a:solidFill>
                  <a:srgbClr val="008000"/>
                </a:solidFill>
              </a:rPr>
              <a:t>subject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0" y="1735138"/>
            <a:ext cx="3656013" cy="1262062"/>
          </a:xfrm>
        </p:spPr>
        <p:txBody>
          <a:bodyPr>
            <a:noAutofit/>
          </a:bodyPr>
          <a:lstStyle/>
          <a:p>
            <a:r>
              <a:rPr lang="en-US" sz="3100" dirty="0" smtClean="0"/>
              <a:t>It’s the </a:t>
            </a:r>
            <a:r>
              <a:rPr lang="en-US" sz="3100" b="1" dirty="0" smtClean="0">
                <a:solidFill>
                  <a:srgbClr val="008000"/>
                </a:solidFill>
              </a:rPr>
              <a:t>noun</a:t>
            </a:r>
            <a:r>
              <a:rPr lang="en-US" sz="3100" dirty="0" smtClean="0"/>
              <a:t> the sentence is about.</a:t>
            </a:r>
            <a:endParaRPr lang="en-US" sz="3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79" y="1218671"/>
            <a:ext cx="2540000" cy="381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84336" y="3782176"/>
            <a:ext cx="60255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Wiz lost his phone in the toilet.</a:t>
            </a:r>
            <a:endParaRPr lang="en-US" sz="4000" dirty="0"/>
          </a:p>
        </p:txBody>
      </p:sp>
      <p:pic>
        <p:nvPicPr>
          <p:cNvPr id="8" name="toli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2839842"/>
            <a:ext cx="609600" cy="609600"/>
          </a:xfrm>
          <a:prstGeom prst="rect">
            <a:avLst/>
          </a:prstGeom>
        </p:spPr>
      </p:pic>
      <p:pic>
        <p:nvPicPr>
          <p:cNvPr id="9" name="Picture 8" descr="Lernen - aber wie? | TeensGeneration.com – Fragen des ...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8579">
            <a:off x="6741176" y="483048"/>
            <a:ext cx="817358" cy="1471245"/>
          </a:xfrm>
          <a:prstGeom prst="rect">
            <a:avLst/>
          </a:prstGeom>
        </p:spPr>
      </p:pic>
      <p:pic>
        <p:nvPicPr>
          <p:cNvPr id="7" name="nou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7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17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aper sheet PNG image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619" y="397163"/>
            <a:ext cx="4867515" cy="6326909"/>
          </a:xfrm>
        </p:spPr>
      </p:pic>
      <p:sp>
        <p:nvSpPr>
          <p:cNvPr id="5" name="TextBox 4"/>
          <p:cNvSpPr txBox="1"/>
          <p:nvPr/>
        </p:nvSpPr>
        <p:spPr>
          <a:xfrm>
            <a:off x="3029527" y="1371600"/>
            <a:ext cx="33813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 Subject is the noun the sentence is about.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55182" y="3305908"/>
            <a:ext cx="2994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Page 581 PYS 1-10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24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8" r="4318"/>
          <a:stretch/>
        </p:blipFill>
        <p:spPr>
          <a:xfrm>
            <a:off x="110837" y="840509"/>
            <a:ext cx="8533278" cy="4821382"/>
          </a:xfrm>
        </p:spPr>
      </p:pic>
    </p:spTree>
    <p:extLst>
      <p:ext uri="{BB962C8B-B14F-4D97-AF65-F5344CB8AC3E}">
        <p14:creationId xmlns:p14="http://schemas.microsoft.com/office/powerpoint/2010/main" val="3348675198"/>
      </p:ext>
    </p:extLst>
  </p:cSld>
  <p:clrMapOvr>
    <a:masterClrMapping/>
  </p:clrMapOvr>
  <p:transition spd="slow">
    <p:randomBa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</a:t>
            </a:r>
            <a:r>
              <a:rPr lang="en-US" b="1" dirty="0" smtClean="0">
                <a:solidFill>
                  <a:srgbClr val="FF0000"/>
                </a:solidFill>
              </a:rPr>
              <a:t>predicate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6533" y="1735138"/>
            <a:ext cx="3791480" cy="1516062"/>
          </a:xfrm>
        </p:spPr>
        <p:txBody>
          <a:bodyPr>
            <a:normAutofit fontScale="62500" lnSpcReduction="20000"/>
          </a:bodyPr>
          <a:lstStyle/>
          <a:p>
            <a:r>
              <a:rPr lang="en-US" sz="5000" dirty="0"/>
              <a:t>It’s a </a:t>
            </a:r>
            <a:r>
              <a:rPr lang="en-US" sz="5000" b="1" dirty="0">
                <a:solidFill>
                  <a:srgbClr val="FF0000"/>
                </a:solidFill>
              </a:rPr>
              <a:t>verb</a:t>
            </a:r>
            <a:r>
              <a:rPr lang="en-US" sz="5000" dirty="0"/>
              <a:t>. </a:t>
            </a:r>
            <a:r>
              <a:rPr lang="en-US" sz="5000" dirty="0">
                <a:sym typeface="Wingdings"/>
              </a:rPr>
              <a:t></a:t>
            </a:r>
          </a:p>
          <a:p>
            <a:r>
              <a:rPr lang="en-US" sz="5000" dirty="0" smtClean="0"/>
              <a:t>It’s </a:t>
            </a:r>
            <a:r>
              <a:rPr lang="en-US" sz="5000" b="1" dirty="0" smtClean="0">
                <a:solidFill>
                  <a:srgbClr val="FF0000"/>
                </a:solidFill>
              </a:rPr>
              <a:t>what the subject is doing</a:t>
            </a:r>
            <a:r>
              <a:rPr lang="en-US" sz="5000" dirty="0" smtClean="0"/>
              <a:t>.</a:t>
            </a:r>
          </a:p>
          <a:p>
            <a:endParaRPr lang="en-US" sz="3500" dirty="0" smtClean="0">
              <a:sym typeface="Wingdings"/>
            </a:endParaRPr>
          </a:p>
          <a:p>
            <a:endParaRPr lang="en-US" sz="35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" y="2125132"/>
            <a:ext cx="2836333" cy="2836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35819">
            <a:off x="3403600" y="3884979"/>
            <a:ext cx="5112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/>
              <a:t>Remember </a:t>
            </a:r>
            <a:r>
              <a:rPr lang="en-US" sz="2800" b="1" dirty="0" smtClean="0">
                <a:solidFill>
                  <a:srgbClr val="FF0000"/>
                </a:solidFill>
              </a:rPr>
              <a:t>verbs</a:t>
            </a:r>
            <a:r>
              <a:rPr lang="en-US" sz="2800" dirty="0" smtClean="0"/>
              <a:t> don’t just show action but they do always give your </a:t>
            </a:r>
            <a:r>
              <a:rPr lang="en-US" sz="2800" b="1" dirty="0" smtClean="0">
                <a:solidFill>
                  <a:srgbClr val="008000"/>
                </a:solidFill>
              </a:rPr>
              <a:t>subject</a:t>
            </a:r>
            <a:r>
              <a:rPr lang="en-US" sz="2800" dirty="0" smtClean="0">
                <a:solidFill>
                  <a:srgbClr val="008000"/>
                </a:solidFill>
              </a:rPr>
              <a:t> </a:t>
            </a:r>
            <a:r>
              <a:rPr lang="en-US" sz="2800" dirty="0" smtClean="0"/>
              <a:t>something to do.</a:t>
            </a:r>
            <a:endParaRPr lang="en-US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/>
              <p14:cNvContentPartPr/>
              <p14:nvPr/>
            </p14:nvContentPartPr>
            <p14:xfrm>
              <a:off x="5187093" y="4407448"/>
              <a:ext cx="3040920" cy="5032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77733" y="4398088"/>
                <a:ext cx="3059640" cy="522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 descr="Lernen - aber wie? | TeensGeneration.com – Fragen des ..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527" y="778669"/>
            <a:ext cx="952500" cy="1714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45" y="1935554"/>
            <a:ext cx="3209570" cy="2309918"/>
          </a:xfrm>
          <a:prstGeom prst="rect">
            <a:avLst/>
          </a:prstGeom>
        </p:spPr>
      </p:pic>
      <p:pic>
        <p:nvPicPr>
          <p:cNvPr id="10" name="ver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11" name="ver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89145" y="541404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4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49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3" grpId="0" uiExpand="1" build="p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aper sheet PNG image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619" y="397163"/>
            <a:ext cx="4867515" cy="6326909"/>
          </a:xfrm>
        </p:spPr>
      </p:pic>
      <p:sp>
        <p:nvSpPr>
          <p:cNvPr id="6" name="TextBox 5"/>
          <p:cNvSpPr txBox="1"/>
          <p:nvPr/>
        </p:nvSpPr>
        <p:spPr>
          <a:xfrm>
            <a:off x="2854036" y="1126836"/>
            <a:ext cx="35837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predicate, a verb, is what the subject is doing.</a:t>
            </a:r>
          </a:p>
          <a:p>
            <a:endParaRPr lang="en-US" sz="2400" dirty="0"/>
          </a:p>
          <a:p>
            <a:r>
              <a:rPr lang="en-US" sz="2400" dirty="0" smtClean="0"/>
              <a:t>Verbs show action and/or give the subject something to do.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31287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5"/>
  <p:tag name="TPFULLVERSION" val="5.3.2.24"/>
  <p:tag name="PPTVERSION" val="16"/>
  <p:tag name="TPOS" val="2"/>
</p:tagLst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Ｐ明朝"/>
      </a:majorFont>
      <a:minorFont>
        <a:latin typeface="Goudy Old Style"/>
        <a:ea typeface=""/>
        <a:cs typeface=""/>
        <a:font script="Jpan" typeface="ＭＳ Ｐ明朝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635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5286</TotalTime>
  <Words>757</Words>
  <Application>Microsoft Office PowerPoint</Application>
  <PresentationFormat>On-screen Show (4:3)</PresentationFormat>
  <Paragraphs>118</Paragraphs>
  <Slides>35</Slides>
  <Notes>3</Notes>
  <HiddenSlides>0</HiddenSlides>
  <MMClips>21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Arial Black</vt:lpstr>
      <vt:lpstr>Calibri</vt:lpstr>
      <vt:lpstr>Goudy Old Style</vt:lpstr>
      <vt:lpstr>Impact</vt:lpstr>
      <vt:lpstr>Rockwell</vt:lpstr>
      <vt:lpstr>Wingdings</vt:lpstr>
      <vt:lpstr>Inkwell</vt:lpstr>
      <vt:lpstr>How to write a complete sentence.</vt:lpstr>
      <vt:lpstr>What do I have to have in a sentence?</vt:lpstr>
      <vt:lpstr>PowerPoint Presentation</vt:lpstr>
      <vt:lpstr>PowerPoint Presentation</vt:lpstr>
      <vt:lpstr>What’s a subject?</vt:lpstr>
      <vt:lpstr>PowerPoint Presentation</vt:lpstr>
      <vt:lpstr>PowerPoint Presentation</vt:lpstr>
      <vt:lpstr>What is a predicate?</vt:lpstr>
      <vt:lpstr>PowerPoint Presentation</vt:lpstr>
      <vt:lpstr>So where is the predicate?</vt:lpstr>
      <vt:lpstr>Beware the linking/ helping verb</vt:lpstr>
      <vt:lpstr>PowerPoint Presentation</vt:lpstr>
      <vt:lpstr>PowerPoint Presentation</vt:lpstr>
      <vt:lpstr>If a sentence doesn’t have:  a subject   a predicate  and a complete thought it’s a fragment. </vt:lpstr>
      <vt:lpstr>Subject? Predicate? Complete Thought?</vt:lpstr>
      <vt:lpstr>That was easy!</vt:lpstr>
      <vt:lpstr>Complete subjects</vt:lpstr>
      <vt:lpstr>Try it</vt:lpstr>
      <vt:lpstr>Here’s another</vt:lpstr>
      <vt:lpstr>PowerPoint Presentation</vt:lpstr>
      <vt:lpstr>PowerPoint Presentation</vt:lpstr>
      <vt:lpstr>Complete predicate</vt:lpstr>
      <vt:lpstr>Try it</vt:lpstr>
      <vt:lpstr>PowerPoint Presentation</vt:lpstr>
      <vt:lpstr>PowerPoint Presentation</vt:lpstr>
      <vt:lpstr>PowerPoint Presentation</vt:lpstr>
      <vt:lpstr>Compound Subjects </vt:lpstr>
      <vt:lpstr>PowerPoint Presentation</vt:lpstr>
      <vt:lpstr>Shirley Chisolm and Mary Bethune were early activists in the civil rights movements.</vt:lpstr>
      <vt:lpstr>PowerPoint Presentation</vt:lpstr>
      <vt:lpstr>PowerPoint Presentation</vt:lpstr>
      <vt:lpstr>Compound Predicate </vt:lpstr>
      <vt:lpstr>Malcolm X resisted arrest and was beaten.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write a solid sentence.</dc:title>
  <dc:creator>jenny stanczyk</dc:creator>
  <cp:lastModifiedBy>JENNIFER STANCZYK</cp:lastModifiedBy>
  <cp:revision>62</cp:revision>
  <dcterms:created xsi:type="dcterms:W3CDTF">2014-09-14T18:57:23Z</dcterms:created>
  <dcterms:modified xsi:type="dcterms:W3CDTF">2019-02-08T19:23:13Z</dcterms:modified>
</cp:coreProperties>
</file>