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91" r:id="rId1"/>
  </p:sldMasterIdLst>
  <p:notesMasterIdLst>
    <p:notesMasterId r:id="rId17"/>
  </p:notesMasterIdLst>
  <p:handoutMasterIdLst>
    <p:handoutMasterId r:id="rId18"/>
  </p:handoutMasterIdLst>
  <p:sldIdLst>
    <p:sldId id="256" r:id="rId2"/>
    <p:sldId id="297" r:id="rId3"/>
    <p:sldId id="300" r:id="rId4"/>
    <p:sldId id="257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CA2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816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65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3ED226E-6793-4ED1-8501-D28CEF60F9EA}" type="datetime1">
              <a:rPr lang="en-US" altLang="en-US"/>
              <a:pPr/>
              <a:t>9/4/2018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65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EB7481-4F50-4372-B860-11451DC202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65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63C1089-464F-44A3-AF60-A60AFFFF2ABB}" type="datetime1">
              <a:rPr lang="en-US" altLang="en-US"/>
              <a:pPr/>
              <a:t>9/4/2018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65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819E691-9864-4883-9BB7-434AF809C3E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ヒラギノ角ゴ Pro W3" pitchFamily="-109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First hour tardy slips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827D324-A6BE-4760-9688-C45756E6B2A3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25% of grade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F7743CA-4424-4A78-ABC4-87C800D0A15F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Go to website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1298015-29C2-42D3-9943-D4452DF32518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Go to website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9343ED-01D9-4183-A467-A34BCB2D7CD2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Deodoratn anti persperent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545453E-9F32-4FB6-9110-CBA10D15A439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C0CCF8A5-33B0-4030-A12E-E3841FAE89ED}" type="datetime1">
              <a:rPr lang="en-US" altLang="en-US" smtClean="0"/>
              <a:pPr/>
              <a:t>9/4/2018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57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8D5B5-F06D-4DF1-A8CD-7FB6B372E12B}" type="datetime1">
              <a:rPr lang="en-US" altLang="en-US" smtClean="0"/>
              <a:pPr/>
              <a:t>9/4/2018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090880D-3477-4706-872B-E8CE9DE48F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338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8D5B5-F06D-4DF1-A8CD-7FB6B372E12B}" type="datetime1">
              <a:rPr lang="en-US" altLang="en-US" smtClean="0"/>
              <a:pPr/>
              <a:t>9/4/2018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090880D-3477-4706-872B-E8CE9DE48F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317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8D5B5-F06D-4DF1-A8CD-7FB6B372E12B}" type="datetime1">
              <a:rPr lang="en-US" altLang="en-US" smtClean="0"/>
              <a:pPr/>
              <a:t>9/4/2018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090880D-3477-4706-872B-E8CE9DE48F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788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8D5B5-F06D-4DF1-A8CD-7FB6B372E12B}" type="datetime1">
              <a:rPr lang="en-US" altLang="en-US" smtClean="0"/>
              <a:pPr/>
              <a:t>9/4/2018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090880D-3477-4706-872B-E8CE9DE48F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093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8D5B5-F06D-4DF1-A8CD-7FB6B372E12B}" type="datetime1">
              <a:rPr lang="en-US" altLang="en-US" smtClean="0"/>
              <a:pPr/>
              <a:t>9/4/2018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090880D-3477-4706-872B-E8CE9DE48F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874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8D5B5-F06D-4DF1-A8CD-7FB6B372E12B}" type="datetime1">
              <a:rPr lang="en-US" altLang="en-US" smtClean="0"/>
              <a:pPr/>
              <a:t>9/4/2018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090880D-3477-4706-872B-E8CE9DE48F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79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E292A892-A75D-4398-8A01-E3446958CCEF}" type="datetime1">
              <a:rPr lang="en-US" altLang="en-US" smtClean="0"/>
              <a:pPr/>
              <a:t>9/4/2018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8D7376D1-41CC-4CCF-AF3D-FAD274E7570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157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2AB96-369A-4202-9F05-BA277E1E0F17}" type="datetime1">
              <a:rPr lang="en-US" altLang="en-US" smtClean="0"/>
              <a:pPr/>
              <a:t>9/4/2018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7BABACC2-9282-4C2B-A552-80A1E1C94EA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31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B9697-9237-4C91-A9D9-24391D9D3B12}" type="datetime1">
              <a:rPr lang="en-US" altLang="en-US" smtClean="0"/>
              <a:pPr/>
              <a:t>9/4/2018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5AAEAD4A-781E-4FFF-AE0B-221C42F7A65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572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328CA-8BEB-4658-A148-36CD3182C94D}" type="datetime1">
              <a:rPr lang="en-US" altLang="en-US" smtClean="0"/>
              <a:pPr/>
              <a:t>9/4/2018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930F1113-17DF-40FD-B37A-8F98C8BFF9E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47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4BC1-AF14-4147-A86B-A05C144C598E}" type="datetime1">
              <a:rPr lang="en-US" altLang="en-US" smtClean="0"/>
              <a:pPr/>
              <a:t>9/4/2018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45871F65-CFA6-435D-AD6F-F5E93FADC0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187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924C7-D6F5-42D4-8BA2-1A89D1E81BD6}" type="datetime1">
              <a:rPr lang="en-US" altLang="en-US" smtClean="0"/>
              <a:pPr/>
              <a:t>9/4/2018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CC2DEF77-876E-49F6-9E7A-E1569E54046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85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F09-AA32-4EAE-A02D-3077ED0BE05C}" type="datetime1">
              <a:rPr lang="en-US" altLang="en-US" smtClean="0"/>
              <a:pPr/>
              <a:t>9/4/2018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05A1CA55-15B7-4D87-A0D4-7B83646AD22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547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2BCF-BAE0-4688-B0D1-11FFE964C593}" type="datetime1">
              <a:rPr lang="en-US" altLang="en-US" smtClean="0"/>
              <a:pPr/>
              <a:t>9/4/2018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29B618C-44EF-400D-A93C-4738381FC6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951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2B20-8F14-4BB6-BC50-E1C003027454}" type="datetime1">
              <a:rPr lang="en-US" altLang="en-US" smtClean="0"/>
              <a:pPr/>
              <a:t>9/4/2018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12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C50FA-8523-4887-BC51-3D1799CB77E1}" type="datetime1">
              <a:rPr lang="en-US" altLang="en-US" smtClean="0"/>
              <a:pPr/>
              <a:t>9/4/2018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3E3870EA-A942-48C7-96E4-5DEC40CEED0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03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1598D5B5-F06D-4DF1-A8CD-7FB6B372E12B}" type="datetime1">
              <a:rPr lang="en-US" altLang="en-US" smtClean="0"/>
              <a:pPr/>
              <a:t>9/4/2018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B090880D-3477-4706-872B-E8CE9DE48F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29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  <p:sldLayoutId id="2147484203" r:id="rId12"/>
    <p:sldLayoutId id="2147484204" r:id="rId13"/>
    <p:sldLayoutId id="2147484205" r:id="rId14"/>
    <p:sldLayoutId id="2147484206" r:id="rId15"/>
    <p:sldLayoutId id="2147484207" r:id="rId16"/>
    <p:sldLayoutId id="214748420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audio" Target="_Chain%20of%20Fools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nczyk.weebl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7.gif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8.g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.gif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gif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WAV"/><Relationship Id="rId7" Type="http://schemas.openxmlformats.org/officeDocument/2006/relationships/image" Target="../media/image1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WAV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4046538" y="4624388"/>
            <a:ext cx="4792662" cy="9334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>
                <a:ea typeface="ＭＳ Ｐゴシック" pitchFamily="34" charset="-128"/>
                <a:cs typeface="ＭＳ Ｐゴシック" pitchFamily="34" charset="-128"/>
              </a:rPr>
              <a:t>CLASSROOM PROCEDURES</a:t>
            </a:r>
          </a:p>
        </p:txBody>
      </p:sp>
      <p:pic>
        <p:nvPicPr>
          <p:cNvPr id="5" name="_Chain of Fool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3287713"/>
            <a:ext cx="2825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33363"/>
            <a:ext cx="5484813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hildish high school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ctrTitle"/>
          </p:nvPr>
        </p:nvSpPr>
        <p:spPr>
          <a:xfrm>
            <a:off x="4046538" y="4624388"/>
            <a:ext cx="4792662" cy="9334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>
                <a:ea typeface="ＭＳ Ｐゴシック" pitchFamily="34" charset="-128"/>
                <a:cs typeface="ＭＳ Ｐゴシック" pitchFamily="34" charset="-128"/>
              </a:rPr>
              <a:t>CLASSROOM PROCEDURES</a:t>
            </a:r>
          </a:p>
        </p:txBody>
      </p:sp>
      <p:sp>
        <p:nvSpPr>
          <p:cNvPr id="33798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592138" y="688976"/>
            <a:ext cx="4208462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Rockwell" panose="02060603020205020403" pitchFamily="18" charset="0"/>
              </a:rPr>
              <a:t>YOU ARE RESPONSIBLE FOR FINDING OUT WHAT YOU MISSED.</a:t>
            </a:r>
          </a:p>
          <a:p>
            <a:pPr eaLnBrk="1" hangingPunct="1"/>
            <a:endParaRPr lang="en-US" altLang="en-US" sz="2800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Rockwell" panose="02060603020205020403" pitchFamily="18" charset="0"/>
              </a:rPr>
              <a:t>CHECK THE WEBSITE THE DAY YOU ARE ABSENT.</a:t>
            </a:r>
          </a:p>
          <a:p>
            <a:pPr eaLnBrk="1" hangingPunct="1"/>
            <a:endParaRPr lang="en-US" altLang="en-US" sz="28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4800600" y="1344613"/>
            <a:ext cx="37338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3333FF"/>
                </a:solidFill>
                <a:hlinkClick r:id="rId3"/>
              </a:rPr>
              <a:t>WWW.STANCZYK.WEEBLY.COM</a:t>
            </a:r>
            <a:endParaRPr lang="en-US" altLang="en-US" sz="1800">
              <a:solidFill>
                <a:srgbClr val="3333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9788628">
            <a:off x="3935352" y="2410465"/>
            <a:ext cx="5062749" cy="923330"/>
          </a:xfrm>
          <a:prstGeom prst="rect">
            <a:avLst/>
          </a:prstGeom>
          <a:noFill/>
          <a:effectLst/>
          <a:scene3d>
            <a:camera prst="orthographicFront"/>
            <a:lightRig rig="flat" dir="tl">
              <a:rot lat="0" lon="0" rev="6600000"/>
            </a:lightRig>
          </a:scene3d>
          <a:sp3d>
            <a:bevelT w="165100" prst="coolSlant"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Absences</a:t>
            </a:r>
          </a:p>
        </p:txBody>
      </p:sp>
      <p:pic>
        <p:nvPicPr>
          <p:cNvPr id="7" name="Picture 6" descr="calend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21001"/>
          <a:stretch>
            <a:fillRect/>
          </a:stretch>
        </p:blipFill>
        <p:spPr bwMode="auto">
          <a:xfrm rot="-1136991">
            <a:off x="671513" y="3798888"/>
            <a:ext cx="4800600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Rela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205" y="1711325"/>
            <a:ext cx="476250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  <p:bldP spid="32772" grpId="0" animBg="1"/>
      <p:bldP spid="32772" grpId="1" animBg="1"/>
      <p:bldP spid="3277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ctrTitle"/>
          </p:nvPr>
        </p:nvSpPr>
        <p:spPr>
          <a:xfrm>
            <a:off x="4046538" y="4624388"/>
            <a:ext cx="4792662" cy="9334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>
                <a:ea typeface="ＭＳ Ｐゴシック" pitchFamily="34" charset="-128"/>
                <a:cs typeface="ＭＳ Ｐゴシック" pitchFamily="34" charset="-128"/>
              </a:rPr>
              <a:t>CLASSROOM PROCEDURES</a:t>
            </a:r>
          </a:p>
        </p:txBody>
      </p:sp>
      <p:sp>
        <p:nvSpPr>
          <p:cNvPr id="35845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622300" y="466703"/>
            <a:ext cx="45100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Rockwell" panose="02060603020205020403" pitchFamily="18" charset="0"/>
              </a:rPr>
              <a:t>  I must give you three chances to turn in missing work, I’m a genie </a:t>
            </a:r>
            <a:r>
              <a:rPr lang="en-US" altLang="en-US" sz="2800" dirty="0">
                <a:solidFill>
                  <a:schemeClr val="bg1"/>
                </a:solidFill>
                <a:latin typeface="Rockwell" panose="02060603020205020403" pitchFamily="18" charset="0"/>
                <a:sym typeface="Wingdings" panose="05000000000000000000" pitchFamily="2" charset="2"/>
              </a:rPr>
              <a:t> !</a:t>
            </a:r>
            <a:endParaRPr lang="en-US" altLang="en-US" sz="28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pic>
        <p:nvPicPr>
          <p:cNvPr id="3584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915988"/>
            <a:ext cx="18161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 rot="19788628">
            <a:off x="3935352" y="1994967"/>
            <a:ext cx="5062749" cy="1754327"/>
          </a:xfrm>
          <a:prstGeom prst="rect">
            <a:avLst/>
          </a:prstGeom>
          <a:noFill/>
          <a:effectLst/>
          <a:scene3d>
            <a:camera prst="orthographicFront"/>
            <a:lightRig rig="flat" dir="tl">
              <a:rot lat="0" lon="0" rev="6600000"/>
            </a:lightRig>
          </a:scene3d>
          <a:sp3d>
            <a:bevelT w="165100" prst="coolSlant"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MISSING</a:t>
            </a:r>
          </a:p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Homework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2300" y="1890713"/>
            <a:ext cx="3424238" cy="2308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bg1"/>
                </a:solidFill>
              </a:rPr>
              <a:t>Here’s how I will give you that chance:</a:t>
            </a:r>
          </a:p>
          <a:p>
            <a:pPr eaLnBrk="1" hangingPunct="1">
              <a:buFontTx/>
              <a:buAutoNum type="arabicPeriod"/>
            </a:pPr>
            <a:r>
              <a:rPr lang="en-US" altLang="en-US" sz="1800" dirty="0">
                <a:solidFill>
                  <a:schemeClr val="bg1"/>
                </a:solidFill>
              </a:rPr>
              <a:t>Check </a:t>
            </a:r>
            <a:r>
              <a:rPr lang="en-US" altLang="en-US" sz="1800" dirty="0" smtClean="0">
                <a:solidFill>
                  <a:schemeClr val="bg1"/>
                </a:solidFill>
              </a:rPr>
              <a:t>Power </a:t>
            </a:r>
            <a:r>
              <a:rPr lang="en-US" altLang="en-US" sz="1800" dirty="0">
                <a:solidFill>
                  <a:schemeClr val="bg1"/>
                </a:solidFill>
              </a:rPr>
              <a:t>S</a:t>
            </a:r>
            <a:r>
              <a:rPr lang="en-US" altLang="en-US" sz="1800" dirty="0" smtClean="0">
                <a:solidFill>
                  <a:schemeClr val="bg1"/>
                </a:solidFill>
              </a:rPr>
              <a:t>chool</a:t>
            </a:r>
            <a:endParaRPr lang="en-US" altLang="en-US" sz="1800" dirty="0">
              <a:solidFill>
                <a:schemeClr val="bg1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en-US" altLang="en-US" sz="1800" dirty="0">
                <a:solidFill>
                  <a:schemeClr val="bg1"/>
                </a:solidFill>
              </a:rPr>
              <a:t>If you have a missing assignment</a:t>
            </a:r>
          </a:p>
          <a:p>
            <a:pPr eaLnBrk="1" hangingPunct="1">
              <a:buFontTx/>
              <a:buAutoNum type="arabicPeriod"/>
            </a:pPr>
            <a:r>
              <a:rPr lang="en-US" altLang="en-US" sz="1800" dirty="0">
                <a:solidFill>
                  <a:schemeClr val="bg1"/>
                </a:solidFill>
              </a:rPr>
              <a:t>You have three days to turn  that work in for reduced credit…. Ta Da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964" y="1634605"/>
            <a:ext cx="4590121" cy="364295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py of flunkingtomo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  <p:bldP spid="8" grpId="0"/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ctrTitle"/>
          </p:nvPr>
        </p:nvSpPr>
        <p:spPr>
          <a:xfrm>
            <a:off x="4046538" y="4624388"/>
            <a:ext cx="4792662" cy="9334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>
                <a:ea typeface="ＭＳ Ｐゴシック" pitchFamily="34" charset="-128"/>
                <a:cs typeface="ＭＳ Ｐゴシック" pitchFamily="34" charset="-128"/>
              </a:rPr>
              <a:t>CLASSROOM PROCEDURES</a:t>
            </a:r>
          </a:p>
        </p:txBody>
      </p:sp>
      <p:sp>
        <p:nvSpPr>
          <p:cNvPr id="37893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555977" y="573089"/>
            <a:ext cx="4510087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Rockwell" panose="02060603020205020403" pitchFamily="18" charset="0"/>
              </a:rPr>
              <a:t>KLEENEX, DESK WIPES, ANTI BACTERIAL  AND LOTION ARE PROVIDED AS A COURTESY.</a:t>
            </a:r>
          </a:p>
          <a:p>
            <a:pPr eaLnBrk="1" hangingPunct="1"/>
            <a:endParaRPr lang="en-US" altLang="en-US" sz="2800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Rockwell" panose="02060603020205020403" pitchFamily="18" charset="0"/>
              </a:rPr>
              <a:t>ONCE WE RUN OUT YOU MAY REPLENISH THEM FOR EXTRA CREDIT.</a:t>
            </a:r>
          </a:p>
          <a:p>
            <a:pPr eaLnBrk="1" hangingPunct="1"/>
            <a:endParaRPr lang="en-US" altLang="en-US" sz="28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pic>
        <p:nvPicPr>
          <p:cNvPr id="3789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3" y="471488"/>
            <a:ext cx="2425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 rot="19788628">
            <a:off x="3935352" y="2410465"/>
            <a:ext cx="5062749" cy="923330"/>
          </a:xfrm>
          <a:prstGeom prst="rect">
            <a:avLst/>
          </a:prstGeom>
          <a:noFill/>
          <a:effectLst/>
          <a:scene3d>
            <a:camera prst="orthographicFront"/>
            <a:lightRig rig="flat" dir="tl">
              <a:rot lat="0" lon="0" rev="6600000"/>
            </a:lightRig>
          </a:scene3d>
          <a:sp3d>
            <a:bevelT w="165100" prst="coolSlant"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Hygiene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59" y="471488"/>
            <a:ext cx="5462781" cy="5462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bsLotion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0" decel="1000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0" decel="1000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ctrTitle"/>
          </p:nvPr>
        </p:nvSpPr>
        <p:spPr>
          <a:xfrm>
            <a:off x="4046538" y="4624388"/>
            <a:ext cx="4792662" cy="9334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>
                <a:ea typeface="ＭＳ Ｐゴシック" pitchFamily="34" charset="-128"/>
                <a:cs typeface="ＭＳ Ｐゴシック" pitchFamily="34" charset="-128"/>
              </a:rPr>
              <a:t>CLASSROOM PROCEDURES</a:t>
            </a:r>
          </a:p>
        </p:txBody>
      </p:sp>
      <p:sp>
        <p:nvSpPr>
          <p:cNvPr id="3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598488" y="2413000"/>
            <a:ext cx="3175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FFFF"/>
                </a:solidFill>
                <a:latin typeface="Rockwell" panose="02060603020205020403" pitchFamily="18" charset="0"/>
              </a:rPr>
              <a:t>ORPHAN PENS &amp; PENCILS</a:t>
            </a:r>
          </a:p>
        </p:txBody>
      </p:sp>
      <p:pic>
        <p:nvPicPr>
          <p:cNvPr id="8" name="Picture 7" descr="SAD PENCI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385763"/>
            <a:ext cx="3346450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AD PENCIL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385763"/>
            <a:ext cx="3008312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ost in wood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9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ctrTitle"/>
          </p:nvPr>
        </p:nvSpPr>
        <p:spPr>
          <a:xfrm>
            <a:off x="4046538" y="4624388"/>
            <a:ext cx="4792662" cy="9334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>
                <a:ea typeface="ＭＳ Ｐゴシック" pitchFamily="34" charset="-128"/>
                <a:cs typeface="ＭＳ Ｐゴシック" pitchFamily="34" charset="-128"/>
              </a:rPr>
              <a:t>CLASSROOM PROCEDURES</a:t>
            </a:r>
          </a:p>
        </p:txBody>
      </p:sp>
      <p:sp>
        <p:nvSpPr>
          <p:cNvPr id="40966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581025" y="561975"/>
            <a:ext cx="346551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FFFF"/>
                </a:solidFill>
                <a:latin typeface="Rockwell" panose="02060603020205020403" pitchFamily="18" charset="0"/>
              </a:rPr>
              <a:t>MY DESKS</a:t>
            </a:r>
          </a:p>
          <a:p>
            <a:pPr eaLnBrk="1" hangingPunct="1"/>
            <a:r>
              <a:rPr lang="en-US" altLang="en-US" sz="2800">
                <a:solidFill>
                  <a:srgbClr val="FFFFFF"/>
                </a:solidFill>
                <a:latin typeface="Rockwell" panose="02060603020205020403" pitchFamily="18" charset="0"/>
              </a:rPr>
              <a:t>MY CHAIR</a:t>
            </a:r>
          </a:p>
          <a:p>
            <a:pPr eaLnBrk="1" hangingPunct="1"/>
            <a:r>
              <a:rPr lang="en-US" altLang="en-US" sz="2800">
                <a:solidFill>
                  <a:srgbClr val="FFFFFF"/>
                </a:solidFill>
                <a:latin typeface="Rockwell" panose="02060603020205020403" pitchFamily="18" charset="0"/>
              </a:rPr>
              <a:t>MY BOARD</a:t>
            </a:r>
          </a:p>
          <a:p>
            <a:pPr eaLnBrk="1" hangingPunct="1"/>
            <a:r>
              <a:rPr lang="en-US" altLang="en-US" sz="2800">
                <a:solidFill>
                  <a:srgbClr val="FFFFFF"/>
                </a:solidFill>
                <a:latin typeface="Rockwell" panose="02060603020205020403" pitchFamily="18" charset="0"/>
              </a:rPr>
              <a:t>MY COMPUTER</a:t>
            </a:r>
          </a:p>
          <a:p>
            <a:pPr eaLnBrk="1" hangingPunct="1"/>
            <a:r>
              <a:rPr lang="en-US" altLang="en-US" sz="2800">
                <a:solidFill>
                  <a:srgbClr val="FFFFFF"/>
                </a:solidFill>
                <a:latin typeface="Rockwell" panose="02060603020205020403" pitchFamily="18" charset="0"/>
              </a:rPr>
              <a:t>MY MARKERS</a:t>
            </a:r>
          </a:p>
          <a:p>
            <a:pPr eaLnBrk="1" hangingPunct="1"/>
            <a:endParaRPr lang="en-US" altLang="en-US" sz="2800">
              <a:solidFill>
                <a:srgbClr val="FFFFFF"/>
              </a:solidFill>
              <a:latin typeface="Rockwell" panose="02060603020205020403" pitchFamily="18" charset="0"/>
            </a:endParaRPr>
          </a:p>
          <a:p>
            <a:pPr eaLnBrk="1" hangingPunct="1"/>
            <a:endParaRPr lang="en-US" altLang="en-US" sz="2800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pic>
        <p:nvPicPr>
          <p:cNvPr id="40964" name="Picture 4" descr="2012-08-29_14-52-15_32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561975"/>
            <a:ext cx="4581525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19788628">
            <a:off x="3935352" y="2410465"/>
            <a:ext cx="5062749" cy="923330"/>
          </a:xfrm>
          <a:prstGeom prst="rect">
            <a:avLst/>
          </a:prstGeom>
          <a:noFill/>
          <a:effectLst/>
          <a:scene3d>
            <a:camera prst="orthographicFront"/>
            <a:lightRig rig="flat" dir="tl">
              <a:rot lat="0" lon="0" rev="6600000"/>
            </a:lightRig>
          </a:scene3d>
          <a:sp3d>
            <a:bevelT w="165100" prst="coolSlant"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My Stuff</a:t>
            </a:r>
          </a:p>
        </p:txBody>
      </p:sp>
      <p:pic>
        <p:nvPicPr>
          <p:cNvPr id="2" name="min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81" y="1119187"/>
            <a:ext cx="5838825" cy="32861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9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900" dirty="0" smtClean="0"/>
              <a:t>STOP</a:t>
            </a:r>
            <a:endParaRPr lang="en-US" sz="19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PHONES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anose="020B0600070205080204" pitchFamily="34" charset="-128"/>
              </a:rPr>
              <a:t>Place them in the containers as you walk into class.</a:t>
            </a:r>
          </a:p>
          <a:p>
            <a:r>
              <a:rPr lang="en-US" altLang="en-US" dirty="0" smtClean="0">
                <a:ea typeface="ＭＳ Ｐゴシック" panose="020B0600070205080204" pitchFamily="34" charset="-128"/>
              </a:rPr>
              <a:t>If I see them with out approval it’s a detention.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14" y="3736892"/>
            <a:ext cx="6876586" cy="4125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467" y="828304"/>
            <a:ext cx="4999512" cy="3749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Write down the date</a:t>
            </a:r>
          </a:p>
          <a:p>
            <a:r>
              <a:rPr lang="en-US" dirty="0" smtClean="0"/>
              <a:t>Copy what you see on the board</a:t>
            </a:r>
          </a:p>
          <a:p>
            <a:r>
              <a:rPr lang="en-US" dirty="0" smtClean="0"/>
              <a:t>Think about it, not out loud</a:t>
            </a:r>
          </a:p>
          <a:p>
            <a:r>
              <a:rPr lang="en-US" dirty="0" smtClean="0"/>
              <a:t>Write down a guess at what the answer is.</a:t>
            </a:r>
          </a:p>
          <a:p>
            <a:r>
              <a:rPr lang="en-US" dirty="0" smtClean="0"/>
              <a:t>The only wrong answer is doing nothing.</a:t>
            </a:r>
            <a:endParaRPr lang="en-US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150" y="196947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64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4046538" y="4624388"/>
            <a:ext cx="4792662" cy="9334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>
                <a:ea typeface="ＭＳ Ｐゴシック" pitchFamily="34" charset="-128"/>
                <a:cs typeface="ＭＳ Ｐゴシック" pitchFamily="34" charset="-128"/>
              </a:rPr>
              <a:t>CLASSROOM PROCEDURES</a:t>
            </a:r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719138" y="590550"/>
            <a:ext cx="3556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  <a:latin typeface="Rockwell" panose="02060603020205020403" pitchFamily="18" charset="0"/>
              </a:rPr>
              <a:t>SEATING CHART CHANGES EVERY MONTH.</a:t>
            </a:r>
          </a:p>
          <a:p>
            <a:pPr eaLnBrk="1" hangingPunct="1"/>
            <a:endParaRPr lang="en-US" altLang="en-US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eaLnBrk="1" hangingPunct="1"/>
            <a:endParaRPr lang="en-US" altLang="en-US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eaLnBrk="1" hangingPunct="1"/>
            <a:r>
              <a:rPr lang="en-US" altLang="en-US">
                <a:solidFill>
                  <a:schemeClr val="bg1"/>
                </a:solidFill>
                <a:latin typeface="Rockwell" panose="02060603020205020403" pitchFamily="18" charset="0"/>
              </a:rPr>
              <a:t>DO </a:t>
            </a:r>
            <a:r>
              <a:rPr lang="en-US" altLang="en-US" u="sng">
                <a:solidFill>
                  <a:schemeClr val="bg1"/>
                </a:solidFill>
                <a:latin typeface="Rockwell" panose="02060603020205020403" pitchFamily="18" charset="0"/>
              </a:rPr>
              <a:t>NOT</a:t>
            </a:r>
            <a:r>
              <a:rPr lang="en-US" altLang="en-US">
                <a:solidFill>
                  <a:schemeClr val="bg1"/>
                </a:solidFill>
                <a:latin typeface="Rockwell" panose="02060603020205020403" pitchFamily="18" charset="0"/>
              </a:rPr>
              <a:t> FEEL FREE TO MOVE AROUND, IF YOU DO SO YOU WILL LOSE POINTS.</a:t>
            </a:r>
          </a:p>
        </p:txBody>
      </p:sp>
      <p:sp>
        <p:nvSpPr>
          <p:cNvPr id="7" name="Rectangle 6"/>
          <p:cNvSpPr/>
          <p:nvPr/>
        </p:nvSpPr>
        <p:spPr>
          <a:xfrm rot="19788628">
            <a:off x="4216418" y="1172966"/>
            <a:ext cx="4289134" cy="923330"/>
          </a:xfrm>
          <a:prstGeom prst="rect">
            <a:avLst/>
          </a:prstGeom>
          <a:noFill/>
          <a:effectLst/>
          <a:scene3d>
            <a:camera prst="orthographicFront"/>
            <a:lightRig rig="flat" dir="tl">
              <a:rot lat="0" lon="0" rev="6600000"/>
            </a:lightRig>
          </a:scene3d>
          <a:sp3d>
            <a:bevelT w="165100" prst="coolSlant"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Seats</a:t>
            </a:r>
          </a:p>
        </p:txBody>
      </p:sp>
      <p:pic>
        <p:nvPicPr>
          <p:cNvPr id="2" name="bumpy rid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38" y="1084372"/>
            <a:ext cx="3657600" cy="257175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57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ctrTitle"/>
          </p:nvPr>
        </p:nvSpPr>
        <p:spPr>
          <a:xfrm>
            <a:off x="4046538" y="4624388"/>
            <a:ext cx="4792662" cy="9334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>
                <a:ea typeface="ＭＳ Ｐゴシック" pitchFamily="34" charset="-128"/>
                <a:cs typeface="ＭＳ Ｐゴシック" pitchFamily="34" charset="-128"/>
              </a:rPr>
              <a:t>CLASSROOM PROCEDURES</a:t>
            </a:r>
          </a:p>
        </p:txBody>
      </p:sp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613568" y="779651"/>
            <a:ext cx="3810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FFFF"/>
                </a:solidFill>
                <a:latin typeface="Rockwell" panose="02060603020205020403" pitchFamily="18" charset="0"/>
              </a:rPr>
              <a:t>ONCE I HAVE TAKEN ATTENDANCE YOU ARE LATE.</a:t>
            </a:r>
          </a:p>
          <a:p>
            <a:pPr eaLnBrk="1" hangingPunct="1"/>
            <a:endParaRPr lang="en-US" altLang="en-US" sz="2800" dirty="0">
              <a:solidFill>
                <a:srgbClr val="FFFFFF"/>
              </a:solidFill>
              <a:latin typeface="Rockwell" panose="02060603020205020403" pitchFamily="18" charset="0"/>
            </a:endParaRPr>
          </a:p>
          <a:p>
            <a:pPr eaLnBrk="1" hangingPunct="1"/>
            <a:r>
              <a:rPr lang="en-US" altLang="en-US" sz="2800" dirty="0">
                <a:solidFill>
                  <a:srgbClr val="FFFFFF"/>
                </a:solidFill>
                <a:latin typeface="Rockwell" panose="02060603020205020403" pitchFamily="18" charset="0"/>
              </a:rPr>
              <a:t>AFTER 10 MINUTES YOU ARE CONSIDERED  UNEXCUSED &amp; ABSENT.</a:t>
            </a:r>
          </a:p>
          <a:p>
            <a:pPr eaLnBrk="1" hangingPunct="1"/>
            <a:endParaRPr lang="en-US" altLang="en-US" sz="2800" dirty="0">
              <a:solidFill>
                <a:srgbClr val="FFFFFF"/>
              </a:solidFill>
              <a:latin typeface="Rockwell" panose="02060603020205020403" pitchFamily="18" charset="0"/>
            </a:endParaRPr>
          </a:p>
        </p:txBody>
      </p:sp>
      <p:pic>
        <p:nvPicPr>
          <p:cNvPr id="2662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589" y="749752"/>
            <a:ext cx="3121025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 rot="19788628">
            <a:off x="3935352" y="2410465"/>
            <a:ext cx="5062749" cy="923330"/>
          </a:xfrm>
          <a:prstGeom prst="rect">
            <a:avLst/>
          </a:prstGeom>
          <a:noFill/>
          <a:effectLst/>
          <a:scene3d>
            <a:camera prst="orthographicFront"/>
            <a:lightRig rig="flat" dir="tl">
              <a:rot lat="0" lon="0" rev="6600000"/>
            </a:lightRig>
          </a:scene3d>
          <a:sp3d>
            <a:bevelT w="165100" prst="coolSlant"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Tardies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thinkYoureLat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3287713"/>
            <a:ext cx="2825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tardy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1" y="804319"/>
            <a:ext cx="28479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48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ctrTitle"/>
          </p:nvPr>
        </p:nvSpPr>
        <p:spPr>
          <a:xfrm>
            <a:off x="4572000" y="5221475"/>
            <a:ext cx="4792662" cy="9334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ea typeface="ＭＳ Ｐゴシック" pitchFamily="34" charset="-128"/>
                <a:cs typeface="ＭＳ Ｐゴシック" pitchFamily="34" charset="-128"/>
              </a:rPr>
              <a:t>CLASSROOM PROCEDURES</a:t>
            </a:r>
          </a:p>
        </p:txBody>
      </p:sp>
      <p:sp>
        <p:nvSpPr>
          <p:cNvPr id="2867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7891" name="TextBox 3"/>
          <p:cNvSpPr txBox="1">
            <a:spLocks noChangeArrowheads="1"/>
          </p:cNvSpPr>
          <p:nvPr/>
        </p:nvSpPr>
        <p:spPr bwMode="auto">
          <a:xfrm>
            <a:off x="555625" y="871538"/>
            <a:ext cx="451008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YOU ARE RESPONSIBLE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Rockwell" panose="02060603020205020403" pitchFamily="18" charset="0"/>
              </a:rPr>
              <a:t>FOR :</a:t>
            </a:r>
          </a:p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Rockwell" panose="02060603020205020403" pitchFamily="18" charset="0"/>
              </a:rPr>
              <a:t>PEN and PENCIL</a:t>
            </a:r>
          </a:p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Rockwell" panose="02060603020205020403" pitchFamily="18" charset="0"/>
              </a:rPr>
              <a:t>2 NOTEBOOKS</a:t>
            </a:r>
            <a:endParaRPr lang="en-US" altLang="en-US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Rockwell" panose="02060603020205020403" pitchFamily="18" charset="0"/>
              </a:rPr>
              <a:t>CLASS BOOKS, when told</a:t>
            </a:r>
            <a:endParaRPr lang="en-US" altLang="en-US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Rockwell" panose="02060603020205020403" pitchFamily="18" charset="0"/>
              </a:rPr>
              <a:t>FOLDER</a:t>
            </a:r>
          </a:p>
          <a:p>
            <a:pPr eaLnBrk="1" hangingPunct="1"/>
            <a:endParaRPr lang="en-US" altLang="en-US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eaLnBrk="1" hangingPunct="1"/>
            <a:endParaRPr lang="en-US" altLang="en-US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eaLnBrk="1" hangingPunct="1"/>
            <a:endParaRPr lang="en-US" altLang="en-US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eaLnBrk="1" hangingPunct="1"/>
            <a:r>
              <a:rPr lang="en-US" altLang="en-US" dirty="0" smtClean="0">
                <a:solidFill>
                  <a:schemeClr val="bg1"/>
                </a:solidFill>
                <a:latin typeface="Rockwell" panose="02060603020205020403" pitchFamily="18" charset="0"/>
              </a:rPr>
              <a:t>YOUR CLASSMATES ARE NOT YOUR OFFICE SUPPLY STORE.</a:t>
            </a:r>
            <a:endParaRPr lang="en-US" altLang="en-US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pic>
        <p:nvPicPr>
          <p:cNvPr id="28676" name="Picture 9" descr="http://us.123rf.com/400wm/400/400/kreinick/kreinick1101/kreinick110100011/8764143-backpack-with-school-suppli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503238"/>
            <a:ext cx="2641600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 rot="19788628">
            <a:off x="3935352" y="2410465"/>
            <a:ext cx="5062749" cy="923330"/>
          </a:xfrm>
          <a:prstGeom prst="rect">
            <a:avLst/>
          </a:prstGeom>
          <a:noFill/>
          <a:effectLst/>
          <a:scene3d>
            <a:camera prst="orthographicFront"/>
            <a:lightRig rig="flat" dir="tl">
              <a:rot lat="0" lon="0" rev="6600000"/>
            </a:lightRig>
          </a:scene3d>
          <a:sp3d>
            <a:bevelT w="165100" prst="coolSlant"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Supplies</a:t>
            </a:r>
          </a:p>
        </p:txBody>
      </p:sp>
      <p:pic>
        <p:nvPicPr>
          <p:cNvPr id="7" name="lifesustainingSupplie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3287713"/>
            <a:ext cx="2825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88" y="2210702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89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ctrTitle"/>
          </p:nvPr>
        </p:nvSpPr>
        <p:spPr>
          <a:xfrm>
            <a:off x="4046538" y="4906963"/>
            <a:ext cx="4792662" cy="9334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>
                <a:ea typeface="ＭＳ Ｐゴシック" pitchFamily="34" charset="-128"/>
                <a:cs typeface="ＭＳ Ｐゴシック" pitchFamily="34" charset="-128"/>
              </a:rPr>
              <a:t>CLASSROOM PROCEDURES</a:t>
            </a:r>
          </a:p>
        </p:txBody>
      </p:sp>
      <p:sp>
        <p:nvSpPr>
          <p:cNvPr id="29703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490538" y="581819"/>
            <a:ext cx="3556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Rockwell" panose="02060603020205020403" pitchFamily="18" charset="0"/>
              </a:rPr>
              <a:t>USE THE HOMEWORK CART.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09493" y="1745568"/>
            <a:ext cx="348932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FFFF"/>
                </a:solidFill>
                <a:latin typeface="Rockwell" panose="02060603020205020403" pitchFamily="18" charset="0"/>
              </a:rPr>
              <a:t>EACH HOUR HAS AN ASSIGNED COLOR.</a:t>
            </a:r>
          </a:p>
        </p:txBody>
      </p:sp>
      <p:pic>
        <p:nvPicPr>
          <p:cNvPr id="29701" name="Picture 5" descr="2012-08-29_14-44-35_17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274638"/>
            <a:ext cx="3473450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 rot="19788628">
            <a:off x="3887634" y="2013590"/>
            <a:ext cx="5062749" cy="923330"/>
          </a:xfrm>
          <a:prstGeom prst="rect">
            <a:avLst/>
          </a:prstGeom>
          <a:noFill/>
          <a:effectLst/>
          <a:scene3d>
            <a:camera prst="orthographicFront"/>
            <a:lightRig rig="flat" dir="tl">
              <a:rot lat="0" lon="0" rev="6600000"/>
            </a:lightRig>
          </a:scene3d>
          <a:sp3d>
            <a:bevelT w="165100" prst="coolSlant"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Homework</a:t>
            </a:r>
          </a:p>
        </p:txBody>
      </p:sp>
      <p:pic>
        <p:nvPicPr>
          <p:cNvPr id="8" name="work to d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3287713"/>
            <a:ext cx="2825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708" y="125413"/>
            <a:ext cx="4286250" cy="47815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9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964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699" grpId="0"/>
      <p:bldP spid="297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ctrTitle"/>
          </p:nvPr>
        </p:nvSpPr>
        <p:spPr>
          <a:xfrm>
            <a:off x="3979863" y="4906963"/>
            <a:ext cx="4792662" cy="9334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>
                <a:ea typeface="ＭＳ Ｐゴシック" pitchFamily="34" charset="-128"/>
                <a:cs typeface="ＭＳ Ｐゴシック" pitchFamily="34" charset="-128"/>
              </a:rPr>
              <a:t>CLASSROOM PROCEDURES</a:t>
            </a: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585041" y="521386"/>
            <a:ext cx="3556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Rockwell" panose="02060603020205020403" pitchFamily="18" charset="0"/>
              </a:rPr>
              <a:t>HOMEWORK GOES IN AT THE START OF CLASS.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85041" y="1946618"/>
            <a:ext cx="34893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FFFF"/>
                </a:solidFill>
                <a:latin typeface="Rockwell" panose="02060603020205020403" pitchFamily="18" charset="0"/>
              </a:rPr>
              <a:t>TOP DRAWER</a:t>
            </a:r>
          </a:p>
          <a:p>
            <a:pPr eaLnBrk="1" hangingPunct="1"/>
            <a:r>
              <a:rPr lang="en-US" altLang="en-US" sz="2800" dirty="0">
                <a:solidFill>
                  <a:srgbClr val="FFFFFF"/>
                </a:solidFill>
                <a:latin typeface="Rockwell" panose="02060603020205020403" pitchFamily="18" charset="0"/>
              </a:rPr>
              <a:t>TO BE GRADED.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85041" y="3234981"/>
            <a:ext cx="3556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FFFF"/>
                </a:solidFill>
                <a:latin typeface="Rockwell" panose="02060603020205020403" pitchFamily="18" charset="0"/>
              </a:rPr>
              <a:t>BOTTOM DRAWER IS GRADED.</a:t>
            </a:r>
          </a:p>
        </p:txBody>
      </p:sp>
      <p:pic>
        <p:nvPicPr>
          <p:cNvPr id="30726" name="Picture 6" descr="2012-08-29_14-44-35_1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274638"/>
            <a:ext cx="3473450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 rot="19788628">
            <a:off x="3935354" y="1484953"/>
            <a:ext cx="5062749" cy="923330"/>
          </a:xfrm>
          <a:prstGeom prst="rect">
            <a:avLst/>
          </a:prstGeom>
          <a:noFill/>
          <a:effectLst/>
          <a:scene3d>
            <a:camera prst="orthographicFront"/>
            <a:lightRig rig="flat" dir="tl">
              <a:rot lat="0" lon="0" rev="6600000"/>
            </a:lightRig>
          </a:scene3d>
          <a:sp3d>
            <a:bevelT w="165100" prst="coolSlant"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Homework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89" y="671804"/>
            <a:ext cx="4796677" cy="4043071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30724" grpId="0"/>
      <p:bldP spid="307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ctrTitle"/>
          </p:nvPr>
        </p:nvSpPr>
        <p:spPr>
          <a:xfrm>
            <a:off x="4046538" y="4624388"/>
            <a:ext cx="4792662" cy="9334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>
                <a:ea typeface="ＭＳ Ｐゴシック" pitchFamily="34" charset="-128"/>
                <a:cs typeface="ＭＳ Ｐゴシック" pitchFamily="34" charset="-128"/>
              </a:rPr>
              <a:t>CLASSROOM PROCEDURES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649741" y="826213"/>
            <a:ext cx="4510087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Rockwell" panose="02060603020205020403" pitchFamily="18" charset="0"/>
              </a:rPr>
              <a:t>YOU HAVE THE SAME AMOUNT OF EXCUSED DAYS YOU MISSED, TO MAKEUP WORK.</a:t>
            </a:r>
          </a:p>
          <a:p>
            <a:pPr eaLnBrk="1" hangingPunct="1"/>
            <a:endParaRPr lang="en-US" altLang="en-US" sz="2800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eaLnBrk="1" hangingPunct="1"/>
            <a:r>
              <a:rPr lang="en-US" altLang="en-US" sz="2800" dirty="0">
                <a:solidFill>
                  <a:schemeClr val="bg1"/>
                </a:solidFill>
                <a:latin typeface="Rockwell" panose="02060603020205020403" pitchFamily="18" charset="0"/>
              </a:rPr>
              <a:t>WRITE ABSENT ON TOP OF YOUR WORK.</a:t>
            </a:r>
          </a:p>
          <a:p>
            <a:pPr eaLnBrk="1" hangingPunct="1"/>
            <a:endParaRPr lang="en-US" altLang="en-US" sz="28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pic>
        <p:nvPicPr>
          <p:cNvPr id="3174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36650"/>
            <a:ext cx="312102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 rot="19788628">
            <a:off x="3935352" y="2410465"/>
            <a:ext cx="5062749" cy="923330"/>
          </a:xfrm>
          <a:prstGeom prst="rect">
            <a:avLst/>
          </a:prstGeom>
          <a:noFill/>
          <a:effectLst/>
          <a:scene3d>
            <a:camera prst="orthographicFront"/>
            <a:lightRig rig="flat" dir="tl">
              <a:rot lat="0" lon="0" rev="6600000"/>
            </a:lightRig>
          </a:scene3d>
          <a:sp3d>
            <a:bevelT w="165100" prst="coolSlant"/>
          </a:sp3d>
        </p:spPr>
        <p:txBody>
          <a:bodyPr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Homework</a:t>
            </a:r>
          </a:p>
        </p:txBody>
      </p:sp>
      <p:pic>
        <p:nvPicPr>
          <p:cNvPr id="6" name="fruitcu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3287713"/>
            <a:ext cx="2825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memberourmotto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3287713"/>
            <a:ext cx="2825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39" y="906490"/>
            <a:ext cx="4769738" cy="36376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3795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3131</TotalTime>
  <Words>354</Words>
  <Application>Microsoft Office PowerPoint</Application>
  <PresentationFormat>On-screen Show (4:3)</PresentationFormat>
  <Paragraphs>87</Paragraphs>
  <Slides>15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ＭＳ Ｐゴシック</vt:lpstr>
      <vt:lpstr>Arial</vt:lpstr>
      <vt:lpstr>Calibri</vt:lpstr>
      <vt:lpstr>Century Gothic</vt:lpstr>
      <vt:lpstr>Rockwell</vt:lpstr>
      <vt:lpstr>Wingdings</vt:lpstr>
      <vt:lpstr>Wingdings 3</vt:lpstr>
      <vt:lpstr>ヒラギノ角ゴ Pro W3</vt:lpstr>
      <vt:lpstr>Ion Boardroom</vt:lpstr>
      <vt:lpstr>CLASSROOM PROCEDURES</vt:lpstr>
      <vt:lpstr>PHONES</vt:lpstr>
      <vt:lpstr>BELL WORK</vt:lpstr>
      <vt:lpstr>CLASSROOM PROCEDURES</vt:lpstr>
      <vt:lpstr>CLASSROOM PROCEDURES</vt:lpstr>
      <vt:lpstr>CLASSROOM PROCEDURES</vt:lpstr>
      <vt:lpstr>CLASSROOM PROCEDURES</vt:lpstr>
      <vt:lpstr>CLASSROOM PROCEDURES</vt:lpstr>
      <vt:lpstr>CLASSROOM PROCEDURES</vt:lpstr>
      <vt:lpstr>CLASSROOM PROCEDURES</vt:lpstr>
      <vt:lpstr>CLASSROOM PROCEDURES</vt:lpstr>
      <vt:lpstr>CLASSROOM PROCEDURES</vt:lpstr>
      <vt:lpstr>CLASSROOM PROCEDURES</vt:lpstr>
      <vt:lpstr>CLASSROOM PROCEDURES</vt:lpstr>
      <vt:lpstr>STOP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CLASSROOM PROCEDURES</dc:title>
  <dc:creator>jenny stanczyk</dc:creator>
  <cp:lastModifiedBy>JENNIFER STANCZYK</cp:lastModifiedBy>
  <cp:revision>48</cp:revision>
  <dcterms:created xsi:type="dcterms:W3CDTF">2015-08-31T16:59:01Z</dcterms:created>
  <dcterms:modified xsi:type="dcterms:W3CDTF">2018-09-04T17:12:08Z</dcterms:modified>
</cp:coreProperties>
</file>