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4" r:id="rId8"/>
    <p:sldId id="261" r:id="rId9"/>
    <p:sldId id="263" r:id="rId10"/>
    <p:sldId id="265" r:id="rId11"/>
    <p:sldId id="266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6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3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327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0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8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4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7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7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7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22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F3A5A-F91C-45DB-AB7A-2283B7E4397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3C299-A2BE-4A04-9CE4-BE6CC23B1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6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mpchomp.com/terms/subject.htm" TargetMode="External"/><Relationship Id="rId2" Type="http://schemas.openxmlformats.org/officeDocument/2006/relationships/hyperlink" Target="http://www.chompchomp.com/terms/subordinateconjunction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hompchomp.com/terms/adverb.htm" TargetMode="External"/><Relationship Id="rId4" Type="http://schemas.openxmlformats.org/officeDocument/2006/relationships/hyperlink" Target="http://www.chompchomp.com/terms/verb.ht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mpchomp.com/terms/subject.htm" TargetMode="External"/><Relationship Id="rId2" Type="http://schemas.openxmlformats.org/officeDocument/2006/relationships/hyperlink" Target="http://www.chompchomp.com/terms/subordinateconjunction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hompchomp.com/terms/adverb.htm" TargetMode="External"/><Relationship Id="rId4" Type="http://schemas.openxmlformats.org/officeDocument/2006/relationships/hyperlink" Target="http://www.chompchomp.com/terms/verb.ht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mpchomp.com/terms/subject.htm" TargetMode="External"/><Relationship Id="rId2" Type="http://schemas.openxmlformats.org/officeDocument/2006/relationships/hyperlink" Target="http://www.chompchomp.com/terms/subordinateconjunction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hompchomp.com/terms/adverb.htm" TargetMode="External"/><Relationship Id="rId4" Type="http://schemas.openxmlformats.org/officeDocument/2006/relationships/hyperlink" Target="http://www.chompchomp.com/terms/verb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ompchomp.com/terms/subject.htm" TargetMode="External"/><Relationship Id="rId2" Type="http://schemas.openxmlformats.org/officeDocument/2006/relationships/hyperlink" Target="http://www.chompchomp.com/terms/subordinateconjunction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hompchomp.com/terms/adverb.htm" TargetMode="External"/><Relationship Id="rId4" Type="http://schemas.openxmlformats.org/officeDocument/2006/relationships/hyperlink" Target="http://www.chompchomp.com/terms/verb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/>
          <a:lstStyle/>
          <a:p>
            <a:r>
              <a:rPr lang="en-US" dirty="0" smtClean="0"/>
              <a:t>Clauses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Group of words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Part of a sentence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Has a subject and verb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Warren\AppData\Local\Microsoft\Windows\Temporary Internet Files\Content.IE5\W1Z9D35X\MP9004089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2979614" cy="445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 rot="19737228">
            <a:off x="3830588" y="1885447"/>
            <a:ext cx="47497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YEA! SANTA!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43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Josephine's three cats bolted from the driveway </a:t>
            </a:r>
            <a:r>
              <a:rPr lang="en-US" dirty="0" smtClean="0"/>
              <a:t>because they </a:t>
            </a:r>
            <a:r>
              <a:rPr lang="en-US" dirty="0"/>
              <a:t>saw her car turn the corner.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3124200"/>
            <a:ext cx="8458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sz="2800" dirty="0" smtClean="0"/>
              <a:t>Find a </a:t>
            </a:r>
            <a:r>
              <a:rPr lang="en-US" sz="2800" b="1" dirty="0" smtClean="0">
                <a:hlinkClick r:id="rId2"/>
              </a:rPr>
              <a:t>subordinate conjunction</a:t>
            </a:r>
            <a:r>
              <a:rPr lang="en-US" sz="2800" dirty="0" smtClean="0"/>
              <a:t> -  </a:t>
            </a:r>
            <a:r>
              <a:rPr lang="en-US" sz="2800" dirty="0"/>
              <a:t>B</a:t>
            </a:r>
            <a:r>
              <a:rPr lang="en-US" sz="2800" dirty="0" smtClean="0"/>
              <a:t>ECAUSE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Contains a </a:t>
            </a:r>
            <a:r>
              <a:rPr lang="en-US" sz="2800" b="1" dirty="0" smtClean="0">
                <a:hlinkClick r:id="rId3"/>
              </a:rPr>
              <a:t>subject</a:t>
            </a:r>
            <a:r>
              <a:rPr lang="en-US" sz="2800" dirty="0" smtClean="0"/>
              <a:t> and </a:t>
            </a:r>
            <a:r>
              <a:rPr lang="en-US" sz="2800" b="1" dirty="0" smtClean="0">
                <a:hlinkClick r:id="rId4"/>
              </a:rPr>
              <a:t>verb</a:t>
            </a:r>
            <a:r>
              <a:rPr lang="en-US" sz="2800" dirty="0" smtClean="0"/>
              <a:t>.  THEY  SAW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Finally, you will notice that the clause answers one of these three </a:t>
            </a:r>
            <a:r>
              <a:rPr lang="en-US" sz="2800" b="1" dirty="0" smtClean="0">
                <a:hlinkClick r:id="rId5"/>
              </a:rPr>
              <a:t>adverb </a:t>
            </a:r>
            <a:r>
              <a:rPr lang="en-US" sz="2800" dirty="0" smtClean="0"/>
              <a:t>questions:</a:t>
            </a:r>
            <a:r>
              <a:rPr lang="en-US" sz="2800" b="1" dirty="0" smtClean="0">
                <a:hlinkClick r:id="rId5"/>
              </a:rPr>
              <a:t>                        </a:t>
            </a:r>
            <a:r>
              <a:rPr lang="en-US" sz="2800" i="1" dirty="0" smtClean="0"/>
              <a:t>How?</a:t>
            </a:r>
            <a:r>
              <a:rPr lang="en-US" sz="2800" dirty="0" smtClean="0"/>
              <a:t> </a:t>
            </a:r>
            <a:r>
              <a:rPr lang="en-US" sz="2800" i="1" dirty="0" smtClean="0"/>
              <a:t>When? </a:t>
            </a:r>
            <a:r>
              <a:rPr lang="en-US" sz="2800" dirty="0" smtClean="0"/>
              <a:t>or </a:t>
            </a:r>
            <a:r>
              <a:rPr lang="en-US" sz="2800" i="1" dirty="0" smtClean="0"/>
              <a:t>Why?  WHY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6889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After her appointment at the orthodontist, Danielle cooked eggs for dinner because she could easily chew an omelet.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3124200"/>
            <a:ext cx="8458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sz="2800" dirty="0" smtClean="0"/>
              <a:t>Find a </a:t>
            </a:r>
            <a:r>
              <a:rPr lang="en-US" sz="2800" b="1" dirty="0" smtClean="0">
                <a:hlinkClick r:id="rId2"/>
              </a:rPr>
              <a:t>subordinate conjunction</a:t>
            </a:r>
            <a:r>
              <a:rPr lang="en-US" sz="2800" dirty="0" smtClean="0"/>
              <a:t> -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Contains a </a:t>
            </a:r>
            <a:r>
              <a:rPr lang="en-US" sz="2800" b="1" dirty="0" smtClean="0">
                <a:hlinkClick r:id="rId3"/>
              </a:rPr>
              <a:t>subject</a:t>
            </a:r>
            <a:r>
              <a:rPr lang="en-US" sz="2800" dirty="0" smtClean="0"/>
              <a:t> and </a:t>
            </a:r>
            <a:r>
              <a:rPr lang="en-US" sz="2800" b="1" dirty="0" smtClean="0">
                <a:hlinkClick r:id="rId4"/>
              </a:rPr>
              <a:t>verb</a:t>
            </a:r>
            <a:r>
              <a:rPr lang="en-US" sz="2800" dirty="0" smtClean="0"/>
              <a:t>. 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Finally, you will notice that the clause answers one of these three </a:t>
            </a:r>
            <a:r>
              <a:rPr lang="en-US" sz="2800" b="1" dirty="0" smtClean="0">
                <a:hlinkClick r:id="rId5"/>
              </a:rPr>
              <a:t>adverb </a:t>
            </a:r>
            <a:r>
              <a:rPr lang="en-US" sz="2800" dirty="0" smtClean="0"/>
              <a:t>questions:</a:t>
            </a:r>
            <a:r>
              <a:rPr lang="en-US" sz="2800" b="1" dirty="0" smtClean="0">
                <a:hlinkClick r:id="rId5"/>
              </a:rPr>
              <a:t>                        </a:t>
            </a:r>
            <a:r>
              <a:rPr lang="en-US" sz="2800" i="1" dirty="0" smtClean="0"/>
              <a:t>How?</a:t>
            </a:r>
            <a:r>
              <a:rPr lang="en-US" sz="2800" dirty="0" smtClean="0"/>
              <a:t> </a:t>
            </a:r>
            <a:r>
              <a:rPr lang="en-US" sz="2800" i="1" dirty="0" smtClean="0"/>
              <a:t>When? </a:t>
            </a:r>
            <a:r>
              <a:rPr lang="en-US" sz="2800" dirty="0" smtClean="0"/>
              <a:t>or </a:t>
            </a:r>
            <a:r>
              <a:rPr lang="en-US" sz="2800" i="1" dirty="0" smtClean="0"/>
              <a:t>Why?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673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Relative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48000"/>
          </a:xfrm>
        </p:spPr>
        <p:txBody>
          <a:bodyPr/>
          <a:lstStyle/>
          <a:p>
            <a:r>
              <a:rPr lang="en-US" dirty="0" smtClean="0"/>
              <a:t>Who</a:t>
            </a:r>
          </a:p>
          <a:p>
            <a:r>
              <a:rPr lang="en-US" dirty="0" smtClean="0"/>
              <a:t>Whom</a:t>
            </a:r>
          </a:p>
          <a:p>
            <a:r>
              <a:rPr lang="en-US" dirty="0" smtClean="0"/>
              <a:t>Whose</a:t>
            </a:r>
          </a:p>
          <a:p>
            <a:r>
              <a:rPr lang="en-US" dirty="0" smtClean="0"/>
              <a:t>Which</a:t>
            </a:r>
          </a:p>
          <a:p>
            <a:r>
              <a:rPr lang="en-US" dirty="0" smtClean="0"/>
              <a:t>That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890670">
            <a:off x="2882164" y="2694816"/>
            <a:ext cx="3902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WRITE THIS DOWN!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411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Adjectival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Usually begin with a relative pronoun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Contains subject and verb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Answers adjective questions: 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What </a:t>
            </a:r>
            <a:r>
              <a:rPr lang="en-US" i="1" dirty="0"/>
              <a:t>kind?</a:t>
            </a:r>
            <a:r>
              <a:rPr lang="en-US" dirty="0"/>
              <a:t> </a:t>
            </a:r>
            <a:r>
              <a:rPr lang="en-US" i="1" dirty="0"/>
              <a:t>How many?</a:t>
            </a:r>
            <a:r>
              <a:rPr lang="en-US" dirty="0"/>
              <a:t> or </a:t>
            </a:r>
            <a:r>
              <a:rPr lang="en-US" i="1" dirty="0"/>
              <a:t>Which one?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Independent</a:t>
            </a:r>
            <a:r>
              <a:rPr lang="en-US" dirty="0" smtClean="0"/>
              <a:t>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sentence is an </a:t>
            </a:r>
            <a:r>
              <a:rPr lang="en-US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 clause.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independent</a:t>
            </a:r>
            <a:r>
              <a:rPr lang="en-US" dirty="0" smtClean="0"/>
              <a:t> clause is a sentence.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733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will write </a:t>
            </a:r>
            <a:r>
              <a:rPr lang="en-US" sz="2400" dirty="0" smtClean="0"/>
              <a:t>with you, and you can analyze my handwriting.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8006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Has a subject and a verb-  </a:t>
            </a:r>
            <a:r>
              <a:rPr lang="en-US" sz="2400" dirty="0" smtClean="0">
                <a:solidFill>
                  <a:srgbClr val="FF0000"/>
                </a:solidFill>
              </a:rPr>
              <a:t> I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7030A0"/>
                </a:solidFill>
              </a:rPr>
              <a:t>will write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Can be a sentence- </a:t>
            </a:r>
            <a:r>
              <a:rPr lang="en-US" sz="2400" dirty="0" smtClean="0">
                <a:solidFill>
                  <a:srgbClr val="00B050"/>
                </a:solidFill>
              </a:rPr>
              <a:t>I will write with you.-</a:t>
            </a:r>
            <a:r>
              <a:rPr lang="en-US" sz="2400" dirty="0" smtClean="0"/>
              <a:t> That’s a complete thought.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51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friend read a book, I jumped around the room.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31242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Has a subject and a verb- </a:t>
            </a:r>
            <a:r>
              <a:rPr lang="en-US" sz="2400" dirty="0" smtClean="0">
                <a:solidFill>
                  <a:srgbClr val="FF0000"/>
                </a:solidFill>
              </a:rPr>
              <a:t>friend</a:t>
            </a: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7030A0"/>
                </a:solidFill>
              </a:rPr>
              <a:t>read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2400" dirty="0" smtClean="0"/>
              <a:t>Can be a sentence- </a:t>
            </a:r>
            <a:r>
              <a:rPr lang="en-US" sz="2400" dirty="0" smtClean="0">
                <a:solidFill>
                  <a:srgbClr val="92D050"/>
                </a:solidFill>
              </a:rPr>
              <a:t>My friend read a book.</a:t>
            </a:r>
          </a:p>
          <a:p>
            <a:pPr marL="285750" indent="-285750">
              <a:buFont typeface="Wingdings" pitchFamily="2" charset="2"/>
              <a:buChar char="ü"/>
            </a:pPr>
            <a:endParaRPr lang="en-US" sz="2400" dirty="0">
              <a:solidFill>
                <a:srgbClr val="92D050"/>
              </a:solidFill>
            </a:endParaRPr>
          </a:p>
          <a:p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2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Subordinate/</a:t>
            </a:r>
            <a:r>
              <a:rPr lang="en-US" dirty="0" smtClean="0">
                <a:solidFill>
                  <a:srgbClr val="FF0000"/>
                </a:solidFill>
              </a:rPr>
              <a:t>Dependent</a:t>
            </a:r>
            <a:r>
              <a:rPr lang="en-US" dirty="0" smtClean="0"/>
              <a:t> clause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r>
              <a:rPr lang="en-US" dirty="0" smtClean="0"/>
              <a:t>subject </a:t>
            </a:r>
            <a:r>
              <a:rPr lang="en-US" dirty="0"/>
              <a:t>and </a:t>
            </a:r>
            <a:r>
              <a:rPr lang="en-US" dirty="0" smtClean="0"/>
              <a:t>verb</a:t>
            </a:r>
          </a:p>
          <a:p>
            <a:r>
              <a:rPr lang="en-US" dirty="0" smtClean="0"/>
              <a:t> </a:t>
            </a:r>
            <a:r>
              <a:rPr lang="en-US" dirty="0"/>
              <a:t>but </a:t>
            </a:r>
            <a:r>
              <a:rPr lang="en-US" sz="4000" dirty="0"/>
              <a:t>does not </a:t>
            </a:r>
            <a:r>
              <a:rPr lang="en-US" dirty="0"/>
              <a:t>express a complete thought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3505200"/>
            <a:ext cx="716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I was sleeping I would have not gotten in trouble.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800600"/>
            <a:ext cx="7620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2000" dirty="0" smtClean="0"/>
              <a:t>Has a subject and a verb- </a:t>
            </a:r>
            <a:r>
              <a:rPr lang="en-US" sz="2000" dirty="0" smtClean="0">
                <a:solidFill>
                  <a:srgbClr val="FF0000"/>
                </a:solidFill>
              </a:rPr>
              <a:t>I </a:t>
            </a:r>
            <a:r>
              <a:rPr lang="en-US" sz="2000" dirty="0" smtClean="0">
                <a:solidFill>
                  <a:srgbClr val="7030A0"/>
                </a:solidFill>
              </a:rPr>
              <a:t>- was sleeping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2000" dirty="0" smtClean="0"/>
              <a:t>Can’t be a sentence-</a:t>
            </a:r>
            <a:r>
              <a:rPr lang="en-US" sz="2000" dirty="0" smtClean="0">
                <a:solidFill>
                  <a:srgbClr val="0070C0"/>
                </a:solidFill>
              </a:rPr>
              <a:t> If I was sleeping-</a:t>
            </a:r>
            <a:r>
              <a:rPr lang="en-US" sz="2000" dirty="0" smtClean="0"/>
              <a:t> </a:t>
            </a:r>
            <a:r>
              <a:rPr lang="en-US" sz="2400" dirty="0" smtClean="0"/>
              <a:t>That’s not a complete thought!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0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Sentences can have both types of clauses.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2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or Subordinate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4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Subordinating conjunctions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dirty="0" smtClean="0"/>
              <a:t>There’s a list on 645- copy it for the test.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00070">
            <a:off x="1066800" y="2664768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Once you have the list finding Adverbial Clauses is easier.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9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Adverbial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458200" cy="2895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Find a </a:t>
            </a:r>
            <a:r>
              <a:rPr lang="en-US" b="1" dirty="0" smtClean="0">
                <a:hlinkClick r:id="rId2"/>
              </a:rPr>
              <a:t>subordinate conjunction</a:t>
            </a:r>
            <a:r>
              <a:rPr lang="en-US" dirty="0" smtClean="0"/>
              <a:t> 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Contains </a:t>
            </a:r>
            <a:r>
              <a:rPr lang="en-US" dirty="0"/>
              <a:t>a </a:t>
            </a:r>
            <a:r>
              <a:rPr lang="en-US" b="1" dirty="0">
                <a:hlinkClick r:id="rId3"/>
              </a:rPr>
              <a:t>subject</a:t>
            </a:r>
            <a:r>
              <a:rPr lang="en-US" dirty="0"/>
              <a:t> and </a:t>
            </a:r>
            <a:r>
              <a:rPr lang="en-US" b="1" dirty="0">
                <a:hlinkClick r:id="rId4"/>
              </a:rPr>
              <a:t>verb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Finally</a:t>
            </a:r>
            <a:r>
              <a:rPr lang="en-US" dirty="0"/>
              <a:t>, you will notice that the clause answers one </a:t>
            </a:r>
            <a:r>
              <a:rPr lang="en-US" dirty="0" smtClean="0"/>
              <a:t>of these three </a:t>
            </a:r>
            <a:r>
              <a:rPr lang="en-US" b="1" dirty="0" smtClean="0">
                <a:hlinkClick r:id="rId5"/>
              </a:rPr>
              <a:t>adverb </a:t>
            </a:r>
            <a:r>
              <a:rPr lang="en-US" dirty="0" smtClean="0"/>
              <a:t>questions:</a:t>
            </a:r>
            <a:r>
              <a:rPr lang="en-US" b="1" dirty="0" smtClean="0">
                <a:hlinkClick r:id="rId5"/>
              </a:rPr>
              <a:t>                        </a:t>
            </a:r>
            <a:r>
              <a:rPr lang="en-US" i="1" dirty="0" smtClean="0"/>
              <a:t>How</a:t>
            </a:r>
            <a:r>
              <a:rPr lang="en-US" i="1" dirty="0"/>
              <a:t>?</a:t>
            </a:r>
            <a:r>
              <a:rPr lang="en-US" dirty="0"/>
              <a:t> </a:t>
            </a:r>
            <a:r>
              <a:rPr lang="en-US" i="1" dirty="0"/>
              <a:t>When</a:t>
            </a:r>
            <a:r>
              <a:rPr lang="en-US" i="1" dirty="0" smtClean="0"/>
              <a:t>? </a:t>
            </a:r>
            <a:r>
              <a:rPr lang="en-US" dirty="0" smtClean="0"/>
              <a:t>or</a:t>
            </a:r>
            <a:r>
              <a:rPr lang="en-US" dirty="0"/>
              <a:t> </a:t>
            </a:r>
            <a:r>
              <a:rPr lang="en-US" i="1" dirty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0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it, </a:t>
            </a:r>
            <a:r>
              <a:rPr lang="en-US" dirty="0" err="1" smtClean="0"/>
              <a:t>yo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Tommy scrubbed the bathroom tile until his arms ached.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124200"/>
            <a:ext cx="84582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US" sz="2800" dirty="0" smtClean="0"/>
              <a:t>Find a </a:t>
            </a:r>
            <a:r>
              <a:rPr lang="en-US" sz="2800" b="1" dirty="0" smtClean="0">
                <a:hlinkClick r:id="rId2"/>
              </a:rPr>
              <a:t>subordinate conjunction</a:t>
            </a:r>
            <a:r>
              <a:rPr lang="en-US" sz="2800" dirty="0" smtClean="0"/>
              <a:t> - UNTIL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Contains a </a:t>
            </a:r>
            <a:r>
              <a:rPr lang="en-US" sz="2800" b="1" dirty="0" smtClean="0">
                <a:hlinkClick r:id="rId3"/>
              </a:rPr>
              <a:t>subject</a:t>
            </a:r>
            <a:r>
              <a:rPr lang="en-US" sz="2800" dirty="0" smtClean="0"/>
              <a:t> and </a:t>
            </a:r>
            <a:r>
              <a:rPr lang="en-US" sz="2800" b="1" dirty="0" smtClean="0">
                <a:hlinkClick r:id="rId4"/>
              </a:rPr>
              <a:t>verb</a:t>
            </a:r>
            <a:r>
              <a:rPr lang="en-US" sz="2800" dirty="0" smtClean="0"/>
              <a:t>. ARMS   ACHED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Finally, you will notice that the clause answers one of these three </a:t>
            </a:r>
            <a:r>
              <a:rPr lang="en-US" sz="2800" b="1" dirty="0" smtClean="0">
                <a:hlinkClick r:id="rId5"/>
              </a:rPr>
              <a:t>adverb </a:t>
            </a:r>
            <a:r>
              <a:rPr lang="en-US" sz="2800" dirty="0" smtClean="0"/>
              <a:t>questions:</a:t>
            </a:r>
            <a:r>
              <a:rPr lang="en-US" sz="2800" b="1" dirty="0" smtClean="0">
                <a:hlinkClick r:id="rId5"/>
              </a:rPr>
              <a:t>                        </a:t>
            </a:r>
            <a:r>
              <a:rPr lang="en-US" sz="2800" i="1" dirty="0" smtClean="0"/>
              <a:t>How?</a:t>
            </a:r>
            <a:r>
              <a:rPr lang="en-US" sz="2800" dirty="0" smtClean="0"/>
              <a:t> </a:t>
            </a:r>
            <a:r>
              <a:rPr lang="en-US" sz="2800" i="1" dirty="0" smtClean="0"/>
              <a:t>When? </a:t>
            </a:r>
            <a:r>
              <a:rPr lang="en-US" sz="2800" dirty="0" smtClean="0"/>
              <a:t>or </a:t>
            </a:r>
            <a:r>
              <a:rPr lang="en-US" sz="2800" i="1" dirty="0" smtClean="0"/>
              <a:t>Why? </a:t>
            </a:r>
            <a:r>
              <a:rPr lang="en-US" sz="2800" dirty="0" smtClean="0"/>
              <a:t>HOW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185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273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Clauses</vt:lpstr>
      <vt:lpstr>Independent clauses</vt:lpstr>
      <vt:lpstr>Try it</vt:lpstr>
      <vt:lpstr>Subordinate/Dependent clause </vt:lpstr>
      <vt:lpstr>Sentences can have both types of clauses. </vt:lpstr>
      <vt:lpstr>Independent or Subordinate</vt:lpstr>
      <vt:lpstr>Subordinating conjunctions</vt:lpstr>
      <vt:lpstr>Adverbial clauses</vt:lpstr>
      <vt:lpstr>Check it, yo</vt:lpstr>
      <vt:lpstr>Josephine's three cats bolted from the driveway because they saw her car turn the corner.</vt:lpstr>
      <vt:lpstr>After her appointment at the orthodontist, Danielle cooked eggs for dinner because she could easily chew an omelet.</vt:lpstr>
      <vt:lpstr>Relative Pronouns</vt:lpstr>
      <vt:lpstr>Adjectival Clauses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Clauses</dc:title>
  <dc:creator>Windows User</dc:creator>
  <cp:lastModifiedBy>Windows User</cp:lastModifiedBy>
  <cp:revision>9</cp:revision>
  <dcterms:created xsi:type="dcterms:W3CDTF">2014-03-04T18:16:16Z</dcterms:created>
  <dcterms:modified xsi:type="dcterms:W3CDTF">2014-03-04T20:13:12Z</dcterms:modified>
</cp:coreProperties>
</file>