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5" autoAdjust="0"/>
    <p:restoredTop sz="94660"/>
  </p:normalViewPr>
  <p:slideViewPr>
    <p:cSldViewPr>
      <p:cViewPr>
        <p:scale>
          <a:sx n="62" d="100"/>
          <a:sy n="62" d="100"/>
        </p:scale>
        <p:origin x="2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9236-2DC6-445D-8C3C-EB70A72334E3}" type="datetimeFigureOut">
              <a:rPr lang="en-US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5E12-0F97-4472-810C-66D4603D87C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3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7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26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E12-0F97-4472-810C-66D4603D87C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image" Target="../media/image15.gif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6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Fragments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CC6600"/>
                </a:solidFill>
                <a:latin typeface="Comic Sans MS" charset="0"/>
              </a:rPr>
              <a:t>I sit 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>in front of the fireplace.</a:t>
            </a:r>
          </a:p>
          <a:p>
            <a:r>
              <a:rPr lang="en-US" dirty="0">
                <a:solidFill>
                  <a:srgbClr val="CC6600"/>
                </a:solidFill>
                <a:latin typeface="Comic Sans MS" charset="0"/>
              </a:rPr>
              <a:t>We go 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>for a walk.</a:t>
            </a:r>
          </a:p>
          <a:p>
            <a:r>
              <a:rPr lang="en-US" dirty="0">
                <a:solidFill>
                  <a:srgbClr val="CC6600"/>
                </a:solidFill>
                <a:latin typeface="Comic Sans MS" charset="0"/>
              </a:rPr>
              <a:t>I like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> people.</a:t>
            </a:r>
          </a:p>
          <a:p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These are independent clauses. The information might be sketchy, but the ideas are complete.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Comic Sans MS" charset="0"/>
              </a:rPr>
            </a:br>
            <a:endParaRPr lang="en-US" sz="2400" dirty="0">
              <a:solidFill>
                <a:srgbClr val="00B050"/>
              </a:solidFill>
              <a:latin typeface="Comic Sans MS" charset="0"/>
            </a:endParaRPr>
          </a:p>
        </p:txBody>
      </p:sp>
      <p:pic>
        <p:nvPicPr>
          <p:cNvPr id="4" name="thinkmcfl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look at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When </a:t>
            </a:r>
            <a:r>
              <a:rPr lang="en-US" sz="2400" dirty="0">
                <a:solidFill>
                  <a:srgbClr val="CC6600"/>
                </a:solidFill>
                <a:latin typeface="Comic Sans MS" charset="0"/>
              </a:rPr>
              <a:t>it is</a:t>
            </a:r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 cold.</a:t>
            </a:r>
          </a:p>
          <a:p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After the </a:t>
            </a:r>
            <a:r>
              <a:rPr lang="en-US" sz="2400" dirty="0">
                <a:solidFill>
                  <a:srgbClr val="CC6600"/>
                </a:solidFill>
                <a:latin typeface="Comic Sans MS" charset="0"/>
              </a:rPr>
              <a:t>dishes are </a:t>
            </a:r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put up.</a:t>
            </a:r>
          </a:p>
          <a:p>
            <a:r>
              <a:rPr lang="en-US" sz="2400" dirty="0">
                <a:solidFill>
                  <a:srgbClr val="CC6600"/>
                </a:solidFill>
                <a:latin typeface="Comic Sans MS" charset="0"/>
              </a:rPr>
              <a:t>Who pat</a:t>
            </a:r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 my head and </a:t>
            </a:r>
            <a:r>
              <a:rPr lang="en-US" sz="2400" dirty="0">
                <a:solidFill>
                  <a:srgbClr val="CC6600"/>
                </a:solidFill>
                <a:latin typeface="Comic Sans MS" charset="0"/>
              </a:rPr>
              <a:t>give</a:t>
            </a:r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 me treats.</a:t>
            </a:r>
          </a:p>
          <a:p>
            <a:pPr marL="0" indent="0">
              <a:buNone/>
            </a:pPr>
            <a:endParaRPr lang="en-US" sz="2400" dirty="0">
              <a:solidFill>
                <a:srgbClr val="006600"/>
              </a:solidFill>
              <a:latin typeface="Comic Sans MS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There is a subject and a verb, but the ideas are incomplete.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Remember the trick I taught you? It would sound strange if someone came on the announcements and just said this.</a:t>
            </a:r>
          </a:p>
        </p:txBody>
      </p:sp>
      <p:pic>
        <p:nvPicPr>
          <p:cNvPr id="4098" name="Picture 2" descr="C:\Users\Warren\AppData\Local\Microsoft\Windows\Temporary Internet Files\Content.IE5\LDVVRQU5\grppic_2104324_PatrickStarFanclub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28600"/>
            <a:ext cx="25336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uzzl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could combine these sentences and make better ones.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When it is cold, I sit in front of the fireplace.</a:t>
            </a:r>
          </a:p>
          <a:p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We go for walk after the dishes are put up.</a:t>
            </a:r>
          </a:p>
          <a:p>
            <a:r>
              <a:rPr lang="en-US" sz="2400" dirty="0">
                <a:solidFill>
                  <a:srgbClr val="006600"/>
                </a:solidFill>
                <a:latin typeface="Comic Sans MS" charset="0"/>
              </a:rPr>
              <a:t>I like people who pat my head and give me treats.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Notice the punctuation. </a:t>
            </a:r>
          </a:p>
          <a:p>
            <a:endParaRPr lang="en-US" sz="2400" dirty="0"/>
          </a:p>
        </p:txBody>
      </p:sp>
      <p:pic>
        <p:nvPicPr>
          <p:cNvPr id="5122" name="Picture 2" descr="C:\Users\Warren\AppData\Local\Microsoft\Windows\Temporary Internet Files\Content.IE5\JS2OH9IT\walk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905000"/>
            <a:ext cx="1333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7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dirty="0">
                <a:solidFill>
                  <a:srgbClr val="006600"/>
                </a:solidFill>
                <a:latin typeface="Comic Sans MS" charset="0"/>
              </a:rPr>
              <a:t>When it is cold, I sit in front of the fireplace.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omic Sans MS" charset="0"/>
              </a:rPr>
              <a:t>When a subordinate clause begins</a:t>
            </a:r>
            <a:r>
              <a:rPr lang="en-US" sz="3600" dirty="0">
                <a:solidFill>
                  <a:srgbClr val="FF0000"/>
                </a:solidFill>
                <a:latin typeface="Comic Sans MS" charset="0"/>
              </a:rPr>
              <a:t> a sentence, always put a comma after it .</a:t>
            </a:r>
          </a:p>
          <a:p>
            <a:endParaRPr lang="en-US" sz="3600" dirty="0">
              <a:solidFill>
                <a:srgbClr val="006600"/>
              </a:solidFill>
              <a:latin typeface="Comic Sans MS" charset="0"/>
            </a:endParaRPr>
          </a:p>
        </p:txBody>
      </p:sp>
      <p:pic>
        <p:nvPicPr>
          <p:cNvPr id="6146" name="Picture 2" descr="C:\Users\Warren\AppData\Local\Microsoft\Windows\Temporary Internet Files\Content.IE5\H7UPIMW9\Fire-Safety-Audio-logo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0400"/>
            <a:ext cx="2859877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88" y="659789"/>
            <a:ext cx="10058400" cy="14341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Comic Sans MS" charset="0"/>
              </a:rPr>
            </a:br>
            <a:r>
              <a:rPr lang="en-US" dirty="0">
                <a:solidFill>
                  <a:srgbClr val="006600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Comic Sans MS" charset="0"/>
              </a:rPr>
            </a:br>
            <a:r>
              <a:rPr lang="en-US" dirty="0">
                <a:solidFill>
                  <a:srgbClr val="339966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339966"/>
                </a:solidFill>
                <a:latin typeface="Comic Sans MS" charset="0"/>
              </a:rPr>
            </a:br>
            <a:r>
              <a:rPr lang="en-US" sz="3200" dirty="0">
                <a:solidFill>
                  <a:srgbClr val="339966"/>
                </a:solidFill>
                <a:latin typeface="Comic Sans MS" charset="0"/>
              </a:rPr>
              <a:t>WE GO FOR a WALK AFTER THE DISHES ARE PUT UP.  </a:t>
            </a:r>
            <a:r>
              <a:rPr lang="en-US" dirty="0">
                <a:solidFill>
                  <a:srgbClr val="339966"/>
                </a:solidFill>
              </a:rPr>
              <a:t/>
            </a:r>
            <a:br>
              <a:rPr lang="en-US" dirty="0">
                <a:solidFill>
                  <a:srgbClr val="339966"/>
                </a:solidFill>
              </a:rPr>
            </a:br>
            <a:r>
              <a:rPr lang="en-US" dirty="0">
                <a:solidFill>
                  <a:srgbClr val="339966"/>
                </a:solidFill>
              </a:rPr>
              <a:t/>
            </a:r>
            <a:br>
              <a:rPr lang="en-US" dirty="0">
                <a:solidFill>
                  <a:srgbClr val="339966"/>
                </a:solidFill>
              </a:rPr>
            </a:br>
            <a:r>
              <a:rPr lang="en-US" sz="3200" dirty="0">
                <a:solidFill>
                  <a:srgbClr val="339966"/>
                </a:solidFill>
                <a:latin typeface="Comic Sans MS"/>
              </a:rPr>
              <a:t>I like people who pat my head and give me treats.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3" y="3858601"/>
            <a:ext cx="10058400" cy="2996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charset="0"/>
              </a:rPr>
              <a:t>If the subordinate clause comes after the main clause, you usually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 need no punctuation</a:t>
            </a:r>
          </a:p>
        </p:txBody>
      </p:sp>
    </p:spTree>
    <p:extLst>
      <p:ext uri="{BB962C8B-B14F-4D97-AF65-F5344CB8AC3E}">
        <p14:creationId xmlns:p14="http://schemas.microsoft.com/office/powerpoint/2010/main" val="17168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Here's some words to watch </a:t>
            </a:r>
            <a:r>
              <a:rPr lang="en-US" dirty="0" smtClean="0"/>
              <a:t>out </a:t>
            </a:r>
            <a:r>
              <a:rPr lang="en-US" dirty="0"/>
              <a:t>for that start dependent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i="1" dirty="0" smtClean="0">
                <a:solidFill>
                  <a:srgbClr val="FF0000"/>
                </a:solidFill>
                <a:latin typeface="Comic Sans MS" charset="0"/>
              </a:rPr>
              <a:t>because</a:t>
            </a:r>
            <a:r>
              <a:rPr lang="en-US" sz="4000" i="1" dirty="0">
                <a:solidFill>
                  <a:srgbClr val="FF0000"/>
                </a:solidFill>
                <a:latin typeface="Comic Sans MS" charset="0"/>
              </a:rPr>
              <a:t>, before, if, </a:t>
            </a:r>
            <a:endParaRPr lang="en-US" sz="4000" i="1" dirty="0" smtClean="0">
              <a:solidFill>
                <a:srgbClr val="FF0000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 sz="4000" i="1" dirty="0" smtClean="0">
                <a:solidFill>
                  <a:srgbClr val="FF0000"/>
                </a:solidFill>
                <a:latin typeface="Comic Sans MS" charset="0"/>
              </a:rPr>
              <a:t>since</a:t>
            </a:r>
            <a:r>
              <a:rPr lang="en-US" sz="4000" i="1" dirty="0">
                <a:solidFill>
                  <a:srgbClr val="FF0000"/>
                </a:solidFill>
                <a:latin typeface="Comic Sans MS" charset="0"/>
              </a:rPr>
              <a:t>, </a:t>
            </a:r>
            <a:r>
              <a:rPr lang="en-US" sz="4000" i="1" dirty="0" smtClean="0">
                <a:solidFill>
                  <a:srgbClr val="FF0000"/>
                </a:solidFill>
                <a:latin typeface="Comic Sans MS" charset="0"/>
              </a:rPr>
              <a:t>that, unless</a:t>
            </a:r>
            <a:r>
              <a:rPr lang="en-US" sz="4000" i="1" dirty="0">
                <a:solidFill>
                  <a:srgbClr val="FF0000"/>
                </a:solidFill>
                <a:latin typeface="Comic Sans MS" charset="0"/>
              </a:rPr>
              <a:t>, </a:t>
            </a:r>
            <a:endParaRPr lang="en-US" sz="4000" i="1" dirty="0" smtClean="0">
              <a:solidFill>
                <a:srgbClr val="FF0000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 sz="4000" i="1" dirty="0" smtClean="0">
                <a:solidFill>
                  <a:srgbClr val="FF0000"/>
                </a:solidFill>
                <a:latin typeface="Comic Sans MS" charset="0"/>
              </a:rPr>
              <a:t>until</a:t>
            </a:r>
            <a:r>
              <a:rPr lang="en-US" sz="4000" i="1" dirty="0">
                <a:solidFill>
                  <a:srgbClr val="FF0000"/>
                </a:solidFill>
                <a:latin typeface="Comic Sans MS" charset="0"/>
              </a:rPr>
              <a:t>, when, whether, </a:t>
            </a:r>
            <a:endParaRPr lang="en-US" sz="4000" i="1" dirty="0" smtClean="0">
              <a:solidFill>
                <a:srgbClr val="FF0000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 sz="4000" i="1" dirty="0" smtClean="0">
                <a:solidFill>
                  <a:srgbClr val="FF0000"/>
                </a:solidFill>
                <a:latin typeface="Comic Sans MS" charset="0"/>
              </a:rPr>
              <a:t>which</a:t>
            </a:r>
            <a:r>
              <a:rPr lang="en-US" sz="4000" i="1" dirty="0">
                <a:solidFill>
                  <a:srgbClr val="FF0000"/>
                </a:solidFill>
                <a:latin typeface="Comic Sans MS" charset="0"/>
              </a:rPr>
              <a:t>, while, and who</a:t>
            </a:r>
            <a:r>
              <a:rPr lang="en-US" sz="4000" dirty="0">
                <a:solidFill>
                  <a:srgbClr val="FF0000"/>
                </a:solidFill>
                <a:latin typeface="Comic Sans MS" charset="0"/>
              </a:rPr>
              <a:t>. </a:t>
            </a:r>
          </a:p>
        </p:txBody>
      </p:sp>
      <p:pic>
        <p:nvPicPr>
          <p:cNvPr id="4" name="confus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en-US" dirty="0"/>
              <a:t>Review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Is a dependent clause a complete sentence?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</a:t>
            </a:r>
          </a:p>
          <a:p>
            <a:r>
              <a:rPr lang="en-US" sz="2400" dirty="0"/>
              <a:t>Is a dependent clause the same thig as a subordinate clause?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Yes</a:t>
            </a:r>
          </a:p>
          <a:p>
            <a:r>
              <a:rPr lang="en-US" sz="2400" dirty="0"/>
              <a:t>Do dependent clause have subject and predicates?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Yes</a:t>
            </a:r>
          </a:p>
          <a:p>
            <a:r>
              <a:rPr lang="en-US" sz="2400" dirty="0"/>
              <a:t>Do Dependent clause/Subordinate clauses express a complete thought?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</a:t>
            </a:r>
          </a:p>
          <a:p>
            <a:r>
              <a:rPr lang="en-US" sz="2400" dirty="0"/>
              <a:t>If you start a sentence with a dependent clause what punctuation should you place at the end of it</a:t>
            </a:r>
            <a:r>
              <a:rPr lang="en-US" sz="2400" dirty="0" smtClean="0"/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 comma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Warren\AppData\Local\Microsoft\Windows\Temporary Internet Files\Content.IE5\LDVVRQU5\Picture_Book_Review_Butto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2219325" cy="25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aw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8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arren\AppData\Local\Microsoft\Windows\Temporary Internet Files\Content.IE5\JS2OH9IT\thumbs_up_thumbs_dow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892">
            <a:off x="8973381" y="1726570"/>
            <a:ext cx="3105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"/>
            <a:ext cx="10058400" cy="1609344"/>
          </a:xfrm>
        </p:spPr>
        <p:txBody>
          <a:bodyPr/>
          <a:lstStyle/>
          <a:p>
            <a:r>
              <a:rPr lang="en-US" dirty="0"/>
              <a:t>A bit more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Is a independent clause the same as a complete sentence?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Yes</a:t>
            </a:r>
          </a:p>
          <a:p>
            <a:r>
              <a:rPr lang="en-US" sz="2400" dirty="0"/>
              <a:t>Is a independent clause a fragment?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 that's a dependent/subordinate clause</a:t>
            </a:r>
          </a:p>
          <a:p>
            <a:r>
              <a:rPr lang="en-US" sz="2400" dirty="0"/>
              <a:t>Do independent clause have a subject and predicate?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Yes</a:t>
            </a:r>
          </a:p>
          <a:p>
            <a:r>
              <a:rPr lang="en-US" sz="2400" dirty="0"/>
              <a:t>Does an independent clause express a complete thought?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Yes</a:t>
            </a:r>
          </a:p>
          <a:p>
            <a:r>
              <a:rPr lang="en-US" sz="2400" dirty="0"/>
              <a:t>If you start a sentence with an independent clause what punctuation should you end it with?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None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974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an independent clause?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6600"/>
              </a:solidFill>
              <a:latin typeface="Comic Sans M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6600"/>
                </a:solidFill>
                <a:latin typeface="Comic Sans MS" charset="0"/>
              </a:rPr>
              <a:t>After </a:t>
            </a: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he finished eating.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He drank a cup of coffee after he finished eating.</a:t>
            </a:r>
          </a:p>
        </p:txBody>
      </p:sp>
    </p:spTree>
    <p:extLst>
      <p:ext uri="{BB962C8B-B14F-4D97-AF65-F5344CB8AC3E}">
        <p14:creationId xmlns:p14="http://schemas.microsoft.com/office/powerpoint/2010/main" val="425207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an independent clause?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 Trying to get the waiter's attention, he nodded and raised his arm.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Trying to get the waiter's attention.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6600"/>
              </a:solidFill>
              <a:latin typeface="Comic Sans MS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Comic Sans MS" charset="0"/>
              </a:rPr>
              <a:t>Notice how the introductory subordinate clause is set off by a comma.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Comic Sans MS" charset="0"/>
              </a:rPr>
            </a:br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pPr marL="0" indent="0">
              <a:buNone/>
            </a:pPr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endParaRPr lang="en-US" sz="3200" dirty="0">
              <a:solidFill>
                <a:srgbClr val="0066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2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fragment is just an incomplete sentence </a:t>
            </a:r>
          </a:p>
        </p:txBody>
      </p:sp>
      <p:pic>
        <p:nvPicPr>
          <p:cNvPr id="1026" name="Picture 2" descr="C:\Users\Warren\AppData\Local\Microsoft\Windows\Temporary Internet Files\Content.IE5\LDVVRQU5\question_makrs_cutie_mark_by_rildraw-d4byewl[1]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447">
            <a:off x="4682703" y="2023348"/>
            <a:ext cx="4089468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ubletal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an independent clause?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 Standing next to his 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There were some noisy people standing next to his table.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Comic Sans MS" charset="0"/>
              </a:rPr>
            </a:br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endParaRPr lang="en-US" sz="3200" dirty="0">
              <a:solidFill>
                <a:srgbClr val="0066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are independent clauses?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6600"/>
              </a:solidFill>
              <a:latin typeface="Comic Sans MS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The man having read the paper.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Having read the paper, the man decided to leave.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6600"/>
                </a:solidFill>
                <a:latin typeface="Comic Sans MS" charset="0"/>
              </a:rPr>
              <a:t>The man decided to leave since he had read the paper.</a:t>
            </a:r>
            <a:r>
              <a:rPr lang="en-US" dirty="0">
                <a:solidFill>
                  <a:srgbClr val="006600"/>
                </a:solidFill>
                <a:latin typeface="Comic Sans MS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Comic Sans MS" charset="0"/>
              </a:rPr>
            </a:br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pPr marL="0" indent="0">
              <a:buNone/>
            </a:pPr>
            <a:endParaRPr lang="en-US" dirty="0">
              <a:solidFill>
                <a:srgbClr val="006600"/>
              </a:solidFill>
              <a:latin typeface="Comic Sans MS" charset="0"/>
            </a:endParaRPr>
          </a:p>
          <a:p>
            <a:endParaRPr lang="en-US" sz="3200" dirty="0">
              <a:solidFill>
                <a:srgbClr val="0066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6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complete sentence?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10058400" cy="4391878"/>
          </a:xfrm>
        </p:spPr>
        <p:txBody>
          <a:bodyPr>
            <a:noAutofit/>
          </a:bodyPr>
          <a:lstStyle/>
          <a:p>
            <a:r>
              <a:rPr lang="en-US" sz="2400" dirty="0"/>
              <a:t>Subject + Predicate = Complete thought.</a:t>
            </a:r>
          </a:p>
          <a:p>
            <a:pPr marL="0" indent="0">
              <a:buNone/>
            </a:pPr>
            <a:r>
              <a:rPr lang="en-US" sz="2400" dirty="0"/>
              <a:t>              (predicate is just a fancy word for verb)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Is this a complete sentence?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We go.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No.</a:t>
            </a:r>
          </a:p>
          <a:p>
            <a:pPr marL="0" indent="0">
              <a:buNone/>
            </a:pPr>
            <a:r>
              <a:rPr lang="en-US" sz="2400" dirty="0"/>
              <a:t>Subject = We</a:t>
            </a:r>
          </a:p>
          <a:p>
            <a:pPr marL="0" indent="0">
              <a:buNone/>
            </a:pPr>
            <a:r>
              <a:rPr lang="en-US" sz="2400" dirty="0"/>
              <a:t>Predicate= go</a:t>
            </a:r>
          </a:p>
          <a:p>
            <a:pPr marL="0" indent="0">
              <a:buNone/>
            </a:pPr>
            <a:r>
              <a:rPr lang="en-US" sz="2400" dirty="0"/>
              <a:t>Complete thought= ???? </a:t>
            </a:r>
          </a:p>
        </p:txBody>
      </p:sp>
      <p:pic>
        <p:nvPicPr>
          <p:cNvPr id="4" name="isthatjok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and easy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Picture yourself sitting in class and an announcement comes on.</a:t>
            </a:r>
          </a:p>
          <a:p>
            <a:pPr marL="0" indent="0">
              <a:buNone/>
            </a:pPr>
            <a:r>
              <a:rPr lang="en-US" sz="2400" dirty="0"/>
              <a:t>                                        </a:t>
            </a:r>
            <a:r>
              <a:rPr lang="en-US" sz="2400" dirty="0">
                <a:solidFill>
                  <a:srgbClr val="00B0F0"/>
                </a:solidFill>
              </a:rPr>
              <a:t> “We go.”</a:t>
            </a:r>
          </a:p>
          <a:p>
            <a:pPr marL="0" indent="0">
              <a:buNone/>
            </a:pPr>
            <a:r>
              <a:rPr lang="en-US" sz="2400" dirty="0"/>
              <a:t>Would that make sense?</a:t>
            </a:r>
          </a:p>
          <a:p>
            <a:pPr marL="0" indent="0">
              <a:buNone/>
            </a:pPr>
            <a:r>
              <a:rPr lang="en-US" sz="2400" dirty="0"/>
              <a:t>Then it’s probably a fragment </a:t>
            </a:r>
            <a:r>
              <a:rPr lang="en-US" sz="2400" dirty="0" smtClean="0"/>
              <a:t>a.k.a. </a:t>
            </a:r>
            <a:r>
              <a:rPr lang="en-US" sz="2400" dirty="0"/>
              <a:t>an incomplete sentence.</a:t>
            </a:r>
          </a:p>
          <a:p>
            <a:pPr marL="0" indent="0">
              <a:buNone/>
            </a:pPr>
            <a:r>
              <a:rPr lang="en-US" sz="2400" dirty="0"/>
              <a:t>What about </a:t>
            </a:r>
          </a:p>
          <a:p>
            <a:pPr marL="0" indent="0">
              <a:buNone/>
            </a:pPr>
            <a:r>
              <a:rPr lang="en-US" sz="2400" dirty="0"/>
              <a:t>                                     </a:t>
            </a:r>
            <a:r>
              <a:rPr lang="en-US" sz="2400" dirty="0">
                <a:solidFill>
                  <a:srgbClr val="00B0F0"/>
                </a:solidFill>
              </a:rPr>
              <a:t>"I like."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                                       "When we got in the car."</a:t>
            </a:r>
          </a:p>
        </p:txBody>
      </p:sp>
      <p:pic>
        <p:nvPicPr>
          <p:cNvPr id="2050" name="Picture 2" descr="C:\Users\Warren\AppData\Local\Microsoft\Windows\Temporary Internet Files\Content.IE5\SKJ4J4QM\like_green_faceboo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4897">
            <a:off x="9109479" y="41679"/>
            <a:ext cx="1784596" cy="17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sthatjok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arren\AppData\Local\Microsoft\Windows\Temporary Internet Files\Content.IE5\H7UPIMW9\cola-soda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690">
            <a:off x="5139971" y="1499830"/>
            <a:ext cx="1224278" cy="12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English we just like to give one thing multiple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1969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entury Gothic"/>
              </a:rPr>
              <a:t>Like soda and pop</a:t>
            </a:r>
          </a:p>
          <a:p>
            <a:r>
              <a:rPr lang="en-US" sz="2400" dirty="0">
                <a:latin typeface="Century Gothic"/>
              </a:rPr>
              <a:t>Or </a:t>
            </a:r>
            <a:r>
              <a:rPr lang="en-US" sz="2400" dirty="0" smtClean="0">
                <a:latin typeface="Century Gothic"/>
              </a:rPr>
              <a:t>freeway </a:t>
            </a:r>
            <a:r>
              <a:rPr lang="en-US" sz="2400" dirty="0">
                <a:latin typeface="Century Gothic"/>
              </a:rPr>
              <a:t>and highway</a:t>
            </a:r>
          </a:p>
          <a:p>
            <a:r>
              <a:rPr lang="en-US" sz="2400" dirty="0">
                <a:latin typeface="Century Gothic"/>
              </a:rPr>
              <a:t>O we call an </a:t>
            </a:r>
            <a:r>
              <a:rPr lang="en-US" sz="2400" b="1" dirty="0" smtClean="0">
                <a:solidFill>
                  <a:srgbClr val="0070C0"/>
                </a:solidFill>
                <a:latin typeface="Century Gothic"/>
              </a:rPr>
              <a:t>INCOMPLETE </a:t>
            </a:r>
            <a:r>
              <a:rPr lang="en-US" sz="2400" b="1" dirty="0">
                <a:solidFill>
                  <a:srgbClr val="0070C0"/>
                </a:solidFill>
                <a:latin typeface="Century Gothic"/>
              </a:rPr>
              <a:t>SENTENCE and FRAGMENT </a:t>
            </a:r>
            <a:r>
              <a:rPr lang="en-US" sz="2400" dirty="0">
                <a:latin typeface="Century Gothic"/>
              </a:rPr>
              <a:t>also.</a:t>
            </a:r>
          </a:p>
          <a:p>
            <a:r>
              <a:rPr lang="en-US" sz="2400" dirty="0">
                <a:latin typeface="Century Gothic"/>
              </a:rPr>
              <a:t>Or.... instead of just calling something a </a:t>
            </a:r>
            <a:r>
              <a:rPr lang="en-US" sz="2400" b="1" dirty="0">
                <a:solidFill>
                  <a:srgbClr val="0070C0"/>
                </a:solidFill>
                <a:latin typeface="Century Gothic"/>
              </a:rPr>
              <a:t>COMPLETE SENTENCE </a:t>
            </a:r>
            <a:r>
              <a:rPr lang="en-US" sz="2400" dirty="0">
                <a:latin typeface="Century Gothic"/>
              </a:rPr>
              <a:t>we give it  another name also</a:t>
            </a:r>
          </a:p>
        </p:txBody>
      </p:sp>
      <p:pic>
        <p:nvPicPr>
          <p:cNvPr id="3074" name="Picture 2" descr="C:\Users\Warren\AppData\Local\Microsoft\Windows\Temporary Internet Files\Content.IE5\RFRQ45LD\cherry_pop___cutie_mark_by_creshosk-d4g2k8u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929671" cy="10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indisgo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1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0801677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an independent clause is the same thing as a complete sentence.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9172"/>
            <a:ext cx="10058400" cy="4050792"/>
          </a:xfrm>
        </p:spPr>
        <p:txBody>
          <a:bodyPr/>
          <a:lstStyle/>
          <a:p>
            <a:r>
              <a:rPr lang="en-US" dirty="0"/>
              <a:t>Yea, Santa!</a:t>
            </a:r>
          </a:p>
        </p:txBody>
      </p:sp>
      <p:pic>
        <p:nvPicPr>
          <p:cNvPr id="5" name="Picture 4" descr="Independent san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086" y="2503932"/>
            <a:ext cx="5715000" cy="3695700"/>
          </a:xfrm>
          <a:prstGeom prst="rect">
            <a:avLst/>
          </a:prstGeom>
        </p:spPr>
      </p:pic>
      <p:pic>
        <p:nvPicPr>
          <p:cNvPr id="4" name="miracleshutu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independent clauses?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459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0" i="0" dirty="0">
                <a:solidFill>
                  <a:srgbClr val="339966"/>
                </a:solidFill>
                <a:effectLst/>
                <a:latin typeface="Comic Sans MS" panose="030F0902030302020204" pitchFamily="66" charset="0"/>
              </a:rPr>
              <a:t>Ran into town. </a:t>
            </a:r>
          </a:p>
          <a:p>
            <a:r>
              <a:rPr lang="en-US" sz="2400" dirty="0">
                <a:solidFill>
                  <a:srgbClr val="339966"/>
                </a:solidFill>
              </a:rPr>
              <a:t>The growling dog.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20371749">
            <a:off x="3135976" y="305366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Not sure,  </a:t>
            </a:r>
            <a:r>
              <a:rPr lang="en-US" sz="2400" dirty="0">
                <a:solidFill>
                  <a:srgbClr val="0070C0"/>
                </a:solidFill>
              </a:rPr>
              <a:t>t</a:t>
            </a:r>
            <a:r>
              <a:rPr lang="en-US" sz="2400" dirty="0" smtClean="0">
                <a:solidFill>
                  <a:srgbClr val="0070C0"/>
                </a:solidFill>
              </a:rPr>
              <a:t>ry the trick.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needmorecoffe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6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what we also call a fragment/incomplete sentence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dependent clause</a:t>
            </a:r>
          </a:p>
          <a:p>
            <a:r>
              <a:rPr lang="en-US" dirty="0"/>
              <a:t>A subordinate clause</a:t>
            </a:r>
          </a:p>
          <a:p>
            <a:r>
              <a:rPr lang="en-US" dirty="0"/>
              <a:t>A </a:t>
            </a:r>
            <a:r>
              <a:rPr lang="en-US" dirty="0" err="1"/>
              <a:t>whully</a:t>
            </a:r>
            <a:r>
              <a:rPr lang="en-US" dirty="0"/>
              <a:t> </a:t>
            </a:r>
            <a:r>
              <a:rPr lang="en-US" dirty="0" err="1" smtClean="0"/>
              <a:t>whoo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940332">
            <a:off x="200724" y="310148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70C0"/>
                </a:solidFill>
              </a:rPr>
              <a:t>umm </a:t>
            </a:r>
            <a:r>
              <a:rPr lang="en-US" sz="2800" dirty="0" smtClean="0">
                <a:solidFill>
                  <a:srgbClr val="0070C0"/>
                </a:solidFill>
              </a:rPr>
              <a:t>no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iwantaPresen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whatwasthat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en-US" dirty="0"/>
              <a:t>So why al the fancy names?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05840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We call something a </a:t>
            </a:r>
            <a:r>
              <a:rPr lang="en-US" sz="2400" dirty="0">
                <a:solidFill>
                  <a:srgbClr val="0070C0"/>
                </a:solidFill>
              </a:rPr>
              <a:t>CLAUSE</a:t>
            </a:r>
            <a:r>
              <a:rPr lang="en-US" sz="2400" dirty="0"/>
              <a:t> when it is </a:t>
            </a:r>
            <a:r>
              <a:rPr lang="en-US" sz="2400" dirty="0">
                <a:solidFill>
                  <a:srgbClr val="FF0000"/>
                </a:solidFill>
              </a:rPr>
              <a:t>part of a sentence and it has a subject and a predicate.</a:t>
            </a:r>
          </a:p>
          <a:p>
            <a:r>
              <a:rPr lang="en-US" sz="2400" dirty="0"/>
              <a:t>Both </a:t>
            </a:r>
            <a:r>
              <a:rPr lang="en-US" sz="2400" dirty="0">
                <a:solidFill>
                  <a:srgbClr val="0070C0"/>
                </a:solidFill>
              </a:rPr>
              <a:t>INDEPENDENT and DEPENDENT (subordinate) CLAUSES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can be in the same sentence.</a:t>
            </a:r>
          </a:p>
          <a:p>
            <a:endParaRPr lang="en-US" sz="2400" dirty="0"/>
          </a:p>
          <a:p>
            <a:r>
              <a:rPr lang="en-US" sz="2400" dirty="0"/>
              <a:t>Which part of the sentence is </a:t>
            </a:r>
            <a:r>
              <a:rPr lang="en-US" sz="2400" dirty="0">
                <a:solidFill>
                  <a:srgbClr val="0070C0"/>
                </a:solidFill>
              </a:rPr>
              <a:t>DEPENDENT AND WHICH IS INDPENDENT?</a:t>
            </a:r>
          </a:p>
          <a:p>
            <a:pPr lvl="1"/>
            <a:r>
              <a:rPr lang="en-US" sz="2400" i="1" dirty="0">
                <a:solidFill>
                  <a:srgbClr val="339966"/>
                </a:solidFill>
              </a:rPr>
              <a:t>If you are interested, you can read about the science of love.</a:t>
            </a:r>
          </a:p>
          <a:p>
            <a:pPr lvl="1"/>
            <a:r>
              <a:rPr lang="en-US" sz="2400" dirty="0"/>
              <a:t>Which one has a </a:t>
            </a:r>
            <a:r>
              <a:rPr lang="en-US" sz="2400" dirty="0" err="1"/>
              <a:t>subject+predicate</a:t>
            </a:r>
            <a:r>
              <a:rPr lang="en-US" sz="2400" dirty="0"/>
              <a:t> = complete thought?</a:t>
            </a:r>
          </a:p>
          <a:p>
            <a:pPr lvl="1"/>
            <a:endParaRPr lang="en-US" sz="2400" dirty="0"/>
          </a:p>
          <a:p>
            <a:pPr lvl="1"/>
            <a:r>
              <a:rPr lang="en-US" sz="2400" i="1" dirty="0">
                <a:solidFill>
                  <a:srgbClr val="339966"/>
                </a:solidFill>
              </a:rPr>
              <a:t>My friend read a book that was about dopamine.</a:t>
            </a:r>
            <a:r>
              <a:rPr lang="en-US" sz="2400" dirty="0">
                <a:solidFill>
                  <a:srgbClr val="339966"/>
                </a:solidFill>
              </a:rPr>
              <a:t> </a:t>
            </a:r>
          </a:p>
          <a:p>
            <a:pPr lvl="1"/>
            <a:r>
              <a:rPr lang="en-US" sz="2400" dirty="0">
                <a:latin typeface="Rockwell" charset="0"/>
              </a:rPr>
              <a:t>Which one has a </a:t>
            </a:r>
            <a:r>
              <a:rPr lang="en-US" sz="2400" dirty="0" err="1">
                <a:latin typeface="Rockwell" charset="0"/>
              </a:rPr>
              <a:t>subject+predicate</a:t>
            </a:r>
            <a:r>
              <a:rPr lang="en-US" sz="2400" dirty="0">
                <a:latin typeface="Rockwell" charset="0"/>
              </a:rPr>
              <a:t> = complete thought?</a:t>
            </a:r>
          </a:p>
        </p:txBody>
      </p:sp>
      <p:pic>
        <p:nvPicPr>
          <p:cNvPr id="4" name="isthatjok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3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784</Words>
  <Application>Microsoft Office PowerPoint</Application>
  <PresentationFormat>Custom</PresentationFormat>
  <Paragraphs>130</Paragraphs>
  <Slides>22</Slides>
  <Notes>16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Wood Type</vt:lpstr>
      <vt:lpstr>Fragments </vt:lpstr>
      <vt:lpstr>A fragment is just an incomplete sentence </vt:lpstr>
      <vt:lpstr>What makes a complete sentence? </vt:lpstr>
      <vt:lpstr>Here’s and easy trick</vt:lpstr>
      <vt:lpstr>In English we just like to give one thing multiple words</vt:lpstr>
      <vt:lpstr>  an independent clause is the same thing as a complete sentence.</vt:lpstr>
      <vt:lpstr>Are these independent clauses?</vt:lpstr>
      <vt:lpstr>Guess what we also call a fragment/incomplete sentence</vt:lpstr>
      <vt:lpstr>So why al the fancy names?</vt:lpstr>
      <vt:lpstr>Look at these</vt:lpstr>
      <vt:lpstr>Then look at these</vt:lpstr>
      <vt:lpstr>We could combine these sentences and make better ones.</vt:lpstr>
      <vt:lpstr>When it is cold, I sit in front of the fireplace.</vt:lpstr>
      <vt:lpstr>   WE GO FOR a WALK AFTER THE DISHES ARE PUT UP.    I like people who pat my head and give me treats.</vt:lpstr>
      <vt:lpstr>Here's some words to watch out for that start dependent clauses</vt:lpstr>
      <vt:lpstr>Review time</vt:lpstr>
      <vt:lpstr>A bit more review</vt:lpstr>
      <vt:lpstr>Which is an independent clause?</vt:lpstr>
      <vt:lpstr>Which is an independent clause?</vt:lpstr>
      <vt:lpstr>Which is an independent clause?</vt:lpstr>
      <vt:lpstr>Which are independent clauses?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Fragments</dc:title>
  <dc:creator>Warren</dc:creator>
  <cp:lastModifiedBy>Windows User</cp:lastModifiedBy>
  <cp:revision>11</cp:revision>
  <dcterms:modified xsi:type="dcterms:W3CDTF">2016-04-18T13:36:02Z</dcterms:modified>
</cp:coreProperties>
</file>