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85" r:id="rId7"/>
    <p:sldId id="270" r:id="rId8"/>
    <p:sldId id="267" r:id="rId9"/>
    <p:sldId id="268" r:id="rId10"/>
    <p:sldId id="281" r:id="rId11"/>
    <p:sldId id="269" r:id="rId12"/>
    <p:sldId id="282" r:id="rId13"/>
    <p:sldId id="271" r:id="rId14"/>
    <p:sldId id="274" r:id="rId15"/>
    <p:sldId id="283" r:id="rId16"/>
    <p:sldId id="272" r:id="rId17"/>
    <p:sldId id="275" r:id="rId18"/>
    <p:sldId id="284" r:id="rId19"/>
    <p:sldId id="273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3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0CE-7D4A-498A-8963-17783B461CE8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C55-42EF-4A33-BEA9-37BBB78EF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1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0CE-7D4A-498A-8963-17783B461CE8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C55-42EF-4A33-BEA9-37BBB78EF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8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0CE-7D4A-498A-8963-17783B461CE8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C55-42EF-4A33-BEA9-37BBB78EF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5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0CE-7D4A-498A-8963-17783B461CE8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C55-42EF-4A33-BEA9-37BBB78EF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0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0CE-7D4A-498A-8963-17783B461CE8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C55-42EF-4A33-BEA9-37BBB78EF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0CE-7D4A-498A-8963-17783B461CE8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C55-42EF-4A33-BEA9-37BBB78EF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8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0CE-7D4A-498A-8963-17783B461CE8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C55-42EF-4A33-BEA9-37BBB78EF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5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0CE-7D4A-498A-8963-17783B461CE8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C55-42EF-4A33-BEA9-37BBB78EF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0CE-7D4A-498A-8963-17783B461CE8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C55-42EF-4A33-BEA9-37BBB78EF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8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0CE-7D4A-498A-8963-17783B461CE8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C55-42EF-4A33-BEA9-37BBB78EF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2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0CE-7D4A-498A-8963-17783B461CE8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C55-42EF-4A33-BEA9-37BBB78EF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0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80CE-7D4A-498A-8963-17783B461CE8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94C55-42EF-4A33-BEA9-37BBB78EF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7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wav"/><Relationship Id="rId7" Type="http://schemas.openxmlformats.org/officeDocument/2006/relationships/image" Target="../media/image2.w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bin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dirty="0" smtClean="0"/>
              <a:t>Gerunds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9193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Verb used as a noun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They end in  “</a:t>
            </a:r>
            <a:r>
              <a:rPr lang="en-US" b="1" dirty="0" err="1" smtClean="0">
                <a:solidFill>
                  <a:schemeClr val="tx1"/>
                </a:solidFill>
              </a:rPr>
              <a:t>ing</a:t>
            </a:r>
            <a:r>
              <a:rPr lang="en-US" b="1" dirty="0" smtClean="0">
                <a:solidFill>
                  <a:schemeClr val="tx1"/>
                </a:solidFill>
              </a:rPr>
              <a:t>”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9781694">
            <a:off x="533400" y="609600"/>
            <a:ext cx="1371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dirty="0" smtClean="0">
                <a:solidFill>
                  <a:srgbClr val="FF0000"/>
                </a:solidFill>
              </a:rPr>
              <a:t>ING</a:t>
            </a:r>
            <a:endParaRPr lang="en-US" sz="37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465483">
            <a:off x="2361435" y="787366"/>
            <a:ext cx="1371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dirty="0" smtClean="0">
                <a:solidFill>
                  <a:srgbClr val="FF0000"/>
                </a:solidFill>
              </a:rPr>
              <a:t>ING</a:t>
            </a:r>
            <a:endParaRPr lang="en-US" sz="37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752763">
            <a:off x="1122296" y="5246472"/>
            <a:ext cx="1371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dirty="0" smtClean="0">
                <a:solidFill>
                  <a:srgbClr val="FF0000"/>
                </a:solidFill>
              </a:rPr>
              <a:t>ING</a:t>
            </a:r>
            <a:endParaRPr lang="en-US" sz="37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78656">
            <a:off x="7111138" y="3864441"/>
            <a:ext cx="1371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dirty="0" smtClean="0">
                <a:solidFill>
                  <a:srgbClr val="FF0000"/>
                </a:solidFill>
              </a:rPr>
              <a:t>ING</a:t>
            </a:r>
            <a:endParaRPr lang="en-US" sz="37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781694">
            <a:off x="6474040" y="681846"/>
            <a:ext cx="1371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dirty="0" smtClean="0">
                <a:solidFill>
                  <a:srgbClr val="FF0000"/>
                </a:solidFill>
              </a:rPr>
              <a:t>ING</a:t>
            </a:r>
            <a:endParaRPr lang="en-US" sz="37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319249">
            <a:off x="4368106" y="283444"/>
            <a:ext cx="1371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dirty="0" smtClean="0">
                <a:solidFill>
                  <a:srgbClr val="FF0000"/>
                </a:solidFill>
              </a:rPr>
              <a:t>ING</a:t>
            </a:r>
            <a:endParaRPr lang="en-US" sz="37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9781694">
            <a:off x="6778840" y="1824848"/>
            <a:ext cx="1371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dirty="0" smtClean="0">
                <a:solidFill>
                  <a:srgbClr val="FF0000"/>
                </a:solidFill>
              </a:rPr>
              <a:t>ING</a:t>
            </a:r>
            <a:endParaRPr lang="en-US" sz="37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566497">
            <a:off x="600618" y="3312444"/>
            <a:ext cx="1371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dirty="0" smtClean="0">
                <a:solidFill>
                  <a:srgbClr val="FF0000"/>
                </a:solidFill>
              </a:rPr>
              <a:t>ING</a:t>
            </a:r>
            <a:endParaRPr lang="en-US" sz="37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1065514">
            <a:off x="6824763" y="5207606"/>
            <a:ext cx="1371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dirty="0" smtClean="0">
                <a:solidFill>
                  <a:srgbClr val="FF0000"/>
                </a:solidFill>
              </a:rPr>
              <a:t>ING</a:t>
            </a:r>
            <a:endParaRPr lang="en-US" sz="3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15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Again</a:t>
            </a:r>
            <a:endParaRPr lang="en-US" dirty="0"/>
          </a:p>
        </p:txBody>
      </p:sp>
      <p:pic>
        <p:nvPicPr>
          <p:cNvPr id="5" name="for the good of all mankind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1687917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7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Do you like sailing on the lake?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Find the simple subject and simple predicate. 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9756211">
            <a:off x="852010" y="1875886"/>
            <a:ext cx="3352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FF0000"/>
                </a:solidFill>
              </a:rPr>
              <a:t>You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756211">
            <a:off x="3061808" y="2256887"/>
            <a:ext cx="3352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FF0000"/>
                </a:solidFill>
              </a:rPr>
              <a:t>Sailing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733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Is the </a:t>
            </a:r>
            <a:r>
              <a:rPr kumimoji="0" lang="en-US" sz="4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en-US" sz="440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ing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form part of the simple predicate 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 rot="19976584">
            <a:off x="1257300" y="2968111"/>
            <a:ext cx="66294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It’s NOT a gerund!</a:t>
            </a:r>
            <a:endParaRPr lang="en-US" sz="5400" b="1" dirty="0">
              <a:solidFill>
                <a:srgbClr val="FF0000"/>
              </a:solidFill>
            </a:endParaRPr>
          </a:p>
        </p:txBody>
      </p:sp>
      <p:cxnSp>
        <p:nvCxnSpPr>
          <p:cNvPr id="11" name="Curved Connector 10"/>
          <p:cNvCxnSpPr/>
          <p:nvPr/>
        </p:nvCxnSpPr>
        <p:spPr>
          <a:xfrm rot="16200000" flipV="1">
            <a:off x="4305300" y="3314700"/>
            <a:ext cx="1524000" cy="990600"/>
          </a:xfrm>
          <a:prstGeom prst="curvedConnector3">
            <a:avLst>
              <a:gd name="adj1" fmla="val 76271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850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Again</a:t>
            </a:r>
            <a:endParaRPr lang="en-US" dirty="0"/>
          </a:p>
        </p:txBody>
      </p:sp>
      <p:pic>
        <p:nvPicPr>
          <p:cNvPr id="4" name="confused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9462978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4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Find the simple subject and simple predicate. 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r>
              <a:rPr lang="en-US" dirty="0" smtClean="0"/>
              <a:t>My sister turned acting into her career.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315140">
            <a:off x="583720" y="2602686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Sister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315140">
            <a:off x="3707920" y="2450286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Turned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3733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Is the </a:t>
            </a:r>
            <a:r>
              <a:rPr kumimoji="0" lang="en-US" sz="4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en-US" sz="440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ing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form part of the simple predicate 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 rot="20315140">
            <a:off x="2641121" y="5041085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No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9" name="Curved Connector 8"/>
          <p:cNvCxnSpPr/>
          <p:nvPr/>
        </p:nvCxnSpPr>
        <p:spPr>
          <a:xfrm rot="5400000" flipH="1" flipV="1">
            <a:off x="2857500" y="2095500"/>
            <a:ext cx="1752600" cy="1676400"/>
          </a:xfrm>
          <a:prstGeom prst="curvedConnector3">
            <a:avLst>
              <a:gd name="adj1" fmla="val 50000"/>
            </a:avLst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Determine how it is used in the sentence.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1828800"/>
            <a:ext cx="6946032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00" dirty="0" smtClean="0"/>
              <a:t>My sister turned acting into her career.</a:t>
            </a:r>
            <a:endParaRPr lang="en-US" sz="3100" dirty="0"/>
          </a:p>
        </p:txBody>
      </p:sp>
      <p:sp>
        <p:nvSpPr>
          <p:cNvPr id="6" name="TextBox 5"/>
          <p:cNvSpPr txBox="1"/>
          <p:nvPr/>
        </p:nvSpPr>
        <p:spPr>
          <a:xfrm rot="20265231">
            <a:off x="1173085" y="2754308"/>
            <a:ext cx="5791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It’s acting like a noun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160090">
            <a:off x="1578193" y="2886705"/>
            <a:ext cx="66294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It’s a gerund!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Again</a:t>
            </a:r>
            <a:endParaRPr lang="en-US" dirty="0"/>
          </a:p>
        </p:txBody>
      </p:sp>
      <p:pic>
        <p:nvPicPr>
          <p:cNvPr id="5" name="thisisnuts2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9204707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 smtClean="0"/>
              <a:t>1. Find the simple subject and simple predicate.  </a:t>
            </a:r>
            <a:br>
              <a:rPr lang="en-US" sz="4100" b="1" dirty="0" smtClean="0"/>
            </a:br>
            <a:endParaRPr lang="en-US" sz="4100" b="1" dirty="0"/>
          </a:p>
        </p:txBody>
      </p:sp>
      <p:sp>
        <p:nvSpPr>
          <p:cNvPr id="6" name="TextBox 5"/>
          <p:cNvSpPr txBox="1"/>
          <p:nvPr/>
        </p:nvSpPr>
        <p:spPr>
          <a:xfrm rot="20419951">
            <a:off x="960564" y="2766217"/>
            <a:ext cx="2057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FF0000"/>
                </a:solidFill>
              </a:rPr>
              <a:t>Sister</a:t>
            </a:r>
            <a:endParaRPr lang="en-US" sz="35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403480">
            <a:off x="4043393" y="2775645"/>
            <a:ext cx="3429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FF0000"/>
                </a:solidFill>
              </a:rPr>
              <a:t>Does not have</a:t>
            </a:r>
            <a:endParaRPr lang="en-US" sz="3500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403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Is the </a:t>
            </a:r>
            <a:r>
              <a:rPr kumimoji="0" lang="en-US" sz="440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en-US" sz="440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ing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form part of the simple predicate 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895600" y="2209800"/>
            <a:ext cx="2362200" cy="2057400"/>
          </a:xfrm>
          <a:prstGeom prst="curvedConnector3">
            <a:avLst>
              <a:gd name="adj1" fmla="val 50000"/>
            </a:avLst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20419951">
            <a:off x="2408363" y="5433217"/>
            <a:ext cx="2057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FF0000"/>
                </a:solidFill>
              </a:rPr>
              <a:t>NO</a:t>
            </a:r>
            <a:endParaRPr lang="en-US" sz="35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1676400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/>
              <a:t>My sister does not have an acting career.</a:t>
            </a:r>
            <a:endParaRPr lang="en-US" sz="29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3.Determine how it is used in the sentence.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76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My sister does not have an acting career.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971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4. It’s acting like and adjective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 rot="19160090">
            <a:off x="1557840" y="3039105"/>
            <a:ext cx="66294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It’s a participle!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Again</a:t>
            </a:r>
            <a:endParaRPr lang="en-US" dirty="0"/>
          </a:p>
        </p:txBody>
      </p:sp>
      <p:pic>
        <p:nvPicPr>
          <p:cNvPr id="4" name="neverdoubt2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6214611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sister is a casting agent.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Find the simple subject and simple predicate.  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</a:t>
            </a:r>
            <a:r>
              <a:rPr lang="en-US" dirty="0"/>
              <a:t>the </a:t>
            </a:r>
            <a:r>
              <a:rPr lang="en-US" i="1" u="sng" dirty="0"/>
              <a:t>-</a:t>
            </a:r>
            <a:r>
              <a:rPr lang="en-US" i="1" u="sng" dirty="0" err="1"/>
              <a:t>ing</a:t>
            </a:r>
            <a:r>
              <a:rPr lang="en-US" dirty="0"/>
              <a:t> form</a:t>
            </a:r>
            <a:r>
              <a:rPr lang="en-US" dirty="0" smtClean="0"/>
              <a:t> part </a:t>
            </a:r>
            <a:r>
              <a:rPr lang="en-US" dirty="0"/>
              <a:t>of the simple predicate (verb</a:t>
            </a:r>
            <a:r>
              <a:rPr lang="en-US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</a:t>
            </a:r>
            <a:r>
              <a:rPr lang="en-US" dirty="0"/>
              <a:t>how it is used in the sentence. 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Is</a:t>
            </a:r>
            <a:r>
              <a:rPr lang="en-US" dirty="0" smtClean="0"/>
              <a:t> it acting like </a:t>
            </a:r>
            <a:r>
              <a:rPr lang="en-US" dirty="0"/>
              <a:t>a noun</a:t>
            </a:r>
            <a:r>
              <a:rPr lang="en-US" dirty="0" smtClean="0"/>
              <a:t> ?</a:t>
            </a:r>
            <a:r>
              <a:rPr lang="en-US" dirty="0"/>
              <a:t>  Then it is a gerund. 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Is it acting like an adjective? </a:t>
            </a:r>
            <a:r>
              <a:rPr lang="en-US" dirty="0"/>
              <a:t>T</a:t>
            </a:r>
            <a:r>
              <a:rPr lang="en-US" dirty="0" smtClean="0"/>
              <a:t>hen it’s a </a:t>
            </a:r>
            <a:r>
              <a:rPr lang="en-US" dirty="0"/>
              <a:t>participle.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push.wav"/>
          </p:stSnd>
        </p:sndAc>
      </p:transition>
    </mc:Choice>
    <mc:Fallback>
      <p:transition spd="slow">
        <p:checker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Warren\AppData\Local\Microsoft\Windows\Temporary Internet Files\Content.IE5\W1Z9D35X\MC90030381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641" y="2971435"/>
            <a:ext cx="1116511" cy="98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en-US" dirty="0" smtClean="0"/>
              <a:t>Yes they usually end in  -</a:t>
            </a:r>
            <a:r>
              <a:rPr lang="en-US" dirty="0" err="1" smtClean="0"/>
              <a:t>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so do present participles.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36576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haroni" pitchFamily="2" charset="-79"/>
                <a:cs typeface="Aharoni" pitchFamily="2" charset="-79"/>
              </a:rPr>
              <a:t>I might take a </a:t>
            </a:r>
            <a:r>
              <a:rPr lang="en-US" sz="2000" u="sng" dirty="0" smtClean="0">
                <a:latin typeface="Aharoni" pitchFamily="2" charset="-79"/>
                <a:cs typeface="Aharoni" pitchFamily="2" charset="-79"/>
              </a:rPr>
              <a:t>shooting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class.</a:t>
            </a:r>
          </a:p>
          <a:p>
            <a:endParaRPr lang="en-US" sz="2000" dirty="0">
              <a:latin typeface="Aharoni" pitchFamily="2" charset="-79"/>
              <a:cs typeface="Aharoni" pitchFamily="2" charset="-79"/>
            </a:endParaRPr>
          </a:p>
          <a:p>
            <a:endParaRPr lang="en-US" sz="20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2000" dirty="0" smtClean="0">
                <a:latin typeface="Aharoni" pitchFamily="2" charset="-79"/>
                <a:cs typeface="Aharoni" pitchFamily="2" charset="-79"/>
              </a:rPr>
              <a:t>I earn extra money by </a:t>
            </a:r>
            <a:r>
              <a:rPr lang="en-US" sz="2000" u="sng" dirty="0" smtClean="0">
                <a:latin typeface="Aharoni" pitchFamily="2" charset="-79"/>
                <a:cs typeface="Aharoni" pitchFamily="2" charset="-79"/>
              </a:rPr>
              <a:t>shooting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.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760593" y="3162765"/>
            <a:ext cx="1054420" cy="604123"/>
          </a:xfrm>
          <a:custGeom>
            <a:avLst/>
            <a:gdLst>
              <a:gd name="connsiteX0" fmla="*/ 62260 w 1054420"/>
              <a:gd name="connsiteY0" fmla="*/ 593987 h 604123"/>
              <a:gd name="connsiteX1" fmla="*/ 95311 w 1054420"/>
              <a:gd name="connsiteY1" fmla="*/ 54160 h 604123"/>
              <a:gd name="connsiteX2" fmla="*/ 965643 w 1054420"/>
              <a:gd name="connsiteY2" fmla="*/ 76194 h 604123"/>
              <a:gd name="connsiteX3" fmla="*/ 1031744 w 1054420"/>
              <a:gd name="connsiteY3" fmla="*/ 560936 h 604123"/>
              <a:gd name="connsiteX4" fmla="*/ 1020727 w 1054420"/>
              <a:gd name="connsiteY4" fmla="*/ 549919 h 60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420" h="604123">
                <a:moveTo>
                  <a:pt x="62260" y="593987"/>
                </a:moveTo>
                <a:cubicBezTo>
                  <a:pt x="3503" y="367223"/>
                  <a:pt x="-55253" y="140459"/>
                  <a:pt x="95311" y="54160"/>
                </a:cubicBezTo>
                <a:cubicBezTo>
                  <a:pt x="245875" y="-32139"/>
                  <a:pt x="809571" y="-8269"/>
                  <a:pt x="965643" y="76194"/>
                </a:cubicBezTo>
                <a:cubicBezTo>
                  <a:pt x="1121715" y="160657"/>
                  <a:pt x="1022563" y="481982"/>
                  <a:pt x="1031744" y="560936"/>
                </a:cubicBezTo>
                <a:cubicBezTo>
                  <a:pt x="1040925" y="639890"/>
                  <a:pt x="1030826" y="594904"/>
                  <a:pt x="1020727" y="5499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86400" y="3162765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Shooting is modifying class</a:t>
            </a:r>
          </a:p>
          <a:p>
            <a:r>
              <a:rPr lang="en-US" dirty="0" smtClean="0"/>
              <a:t>It’s a verb acting like an adjective = participle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5105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Shooting is a thing</a:t>
            </a:r>
          </a:p>
          <a:p>
            <a:r>
              <a:rPr lang="en-US" dirty="0" smtClean="0"/>
              <a:t>It’s a verb acting like a noun =</a:t>
            </a:r>
          </a:p>
          <a:p>
            <a:r>
              <a:rPr lang="en-US" dirty="0" smtClean="0"/>
              <a:t>gerund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9458547">
            <a:off x="838200" y="1981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DIFFERENCE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82602" y="2286000"/>
            <a:ext cx="813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Gerund is used as a noun- not an adjective.</a:t>
            </a:r>
            <a:endParaRPr lang="en-US" sz="2800" dirty="0"/>
          </a:p>
        </p:txBody>
      </p:sp>
      <p:pic>
        <p:nvPicPr>
          <p:cNvPr id="6" name="MS900388397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4096" y="3784343"/>
            <a:ext cx="609600" cy="609600"/>
          </a:xfrm>
          <a:prstGeom prst="rect">
            <a:avLst/>
          </a:prstGeom>
        </p:spPr>
      </p:pic>
      <p:pic>
        <p:nvPicPr>
          <p:cNvPr id="11" name="dayLikeThi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739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4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68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5" grpId="0"/>
      <p:bldP spid="7" grpId="0" animBg="1"/>
      <p:bldP spid="8" grpId="0"/>
      <p:bldP spid="9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teenagers start working to make extra money.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Find the simple subject and simple predicate.  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</a:t>
            </a:r>
            <a:r>
              <a:rPr lang="en-US" dirty="0"/>
              <a:t>the </a:t>
            </a:r>
            <a:r>
              <a:rPr lang="en-US" i="1" u="sng" dirty="0"/>
              <a:t>-</a:t>
            </a:r>
            <a:r>
              <a:rPr lang="en-US" i="1" u="sng" dirty="0" err="1"/>
              <a:t>ing</a:t>
            </a:r>
            <a:r>
              <a:rPr lang="en-US" dirty="0"/>
              <a:t> form</a:t>
            </a:r>
            <a:r>
              <a:rPr lang="en-US" dirty="0" smtClean="0"/>
              <a:t> part </a:t>
            </a:r>
            <a:r>
              <a:rPr lang="en-US" dirty="0"/>
              <a:t>of the simple predicate (verb</a:t>
            </a:r>
            <a:r>
              <a:rPr lang="en-US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</a:t>
            </a:r>
            <a:r>
              <a:rPr lang="en-US" dirty="0"/>
              <a:t>how it is used in the sentence. 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Is</a:t>
            </a:r>
            <a:r>
              <a:rPr lang="en-US" dirty="0" smtClean="0"/>
              <a:t> it acting like </a:t>
            </a:r>
            <a:r>
              <a:rPr lang="en-US" dirty="0"/>
              <a:t>a noun</a:t>
            </a:r>
            <a:r>
              <a:rPr lang="en-US" dirty="0" smtClean="0"/>
              <a:t> ?</a:t>
            </a:r>
            <a:r>
              <a:rPr lang="en-US" dirty="0"/>
              <a:t>  Then it is a gerund. 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Is it acting like an adjective? </a:t>
            </a:r>
            <a:r>
              <a:rPr lang="en-US" dirty="0"/>
              <a:t>T</a:t>
            </a:r>
            <a:r>
              <a:rPr lang="en-US" dirty="0" smtClean="0"/>
              <a:t>hen it’s a </a:t>
            </a:r>
            <a:r>
              <a:rPr lang="en-US" dirty="0"/>
              <a:t>participle.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Others become working people to help their family.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Find the simple subject and simple predicate.  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</a:t>
            </a:r>
            <a:r>
              <a:rPr lang="en-US" dirty="0"/>
              <a:t>the </a:t>
            </a:r>
            <a:r>
              <a:rPr lang="en-US" i="1" u="sng" dirty="0"/>
              <a:t>-</a:t>
            </a:r>
            <a:r>
              <a:rPr lang="en-US" i="1" u="sng" dirty="0" err="1"/>
              <a:t>ing</a:t>
            </a:r>
            <a:r>
              <a:rPr lang="en-US" dirty="0"/>
              <a:t> form</a:t>
            </a:r>
            <a:r>
              <a:rPr lang="en-US" dirty="0" smtClean="0"/>
              <a:t> part </a:t>
            </a:r>
            <a:r>
              <a:rPr lang="en-US" dirty="0"/>
              <a:t>of the simple predicate (verb</a:t>
            </a:r>
            <a:r>
              <a:rPr lang="en-US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</a:t>
            </a:r>
            <a:r>
              <a:rPr lang="en-US" dirty="0"/>
              <a:t>how it is used in the sentence. 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Is</a:t>
            </a:r>
            <a:r>
              <a:rPr lang="en-US" dirty="0" smtClean="0"/>
              <a:t> it acting like </a:t>
            </a:r>
            <a:r>
              <a:rPr lang="en-US" dirty="0"/>
              <a:t>a noun</a:t>
            </a:r>
            <a:r>
              <a:rPr lang="en-US" dirty="0" smtClean="0"/>
              <a:t> ?</a:t>
            </a:r>
            <a:r>
              <a:rPr lang="en-US" dirty="0"/>
              <a:t>  Then it is a gerund. 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Is it acting like an adjective? </a:t>
            </a:r>
            <a:r>
              <a:rPr lang="en-US" dirty="0"/>
              <a:t>T</a:t>
            </a:r>
            <a:r>
              <a:rPr lang="en-US" dirty="0" smtClean="0"/>
              <a:t>hen it’s a </a:t>
            </a:r>
            <a:r>
              <a:rPr lang="en-US" dirty="0"/>
              <a:t>participle.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Bob took a spinning class to improve his skills.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Find the simple subject and simple predicate.  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</a:t>
            </a:r>
            <a:r>
              <a:rPr lang="en-US" dirty="0"/>
              <a:t>the </a:t>
            </a:r>
            <a:r>
              <a:rPr lang="en-US" i="1" u="sng" dirty="0"/>
              <a:t>-</a:t>
            </a:r>
            <a:r>
              <a:rPr lang="en-US" i="1" u="sng" dirty="0" err="1"/>
              <a:t>ing</a:t>
            </a:r>
            <a:r>
              <a:rPr lang="en-US" dirty="0"/>
              <a:t> form</a:t>
            </a:r>
            <a:r>
              <a:rPr lang="en-US" dirty="0" smtClean="0"/>
              <a:t> part </a:t>
            </a:r>
            <a:r>
              <a:rPr lang="en-US" dirty="0"/>
              <a:t>of the simple predicate (verb</a:t>
            </a:r>
            <a:r>
              <a:rPr lang="en-US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</a:t>
            </a:r>
            <a:r>
              <a:rPr lang="en-US" dirty="0"/>
              <a:t>how it is used in the sentence. 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Is</a:t>
            </a:r>
            <a:r>
              <a:rPr lang="en-US" dirty="0" smtClean="0"/>
              <a:t> it acting like </a:t>
            </a:r>
            <a:r>
              <a:rPr lang="en-US" dirty="0"/>
              <a:t>a noun</a:t>
            </a:r>
            <a:r>
              <a:rPr lang="en-US" dirty="0" smtClean="0"/>
              <a:t> ?</a:t>
            </a:r>
            <a:r>
              <a:rPr lang="en-US" dirty="0"/>
              <a:t>  Then it is a gerund. 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Is it acting like an adjective? </a:t>
            </a:r>
            <a:r>
              <a:rPr lang="en-US" dirty="0"/>
              <a:t>T</a:t>
            </a:r>
            <a:r>
              <a:rPr lang="en-US" dirty="0" smtClean="0"/>
              <a:t>hen it’s a </a:t>
            </a:r>
            <a:r>
              <a:rPr lang="en-US" dirty="0"/>
              <a:t>participle.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Skinning is one way to earn extra money.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Find the simple subject and simple predicate.  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</a:t>
            </a:r>
            <a:r>
              <a:rPr lang="en-US" dirty="0"/>
              <a:t>the </a:t>
            </a:r>
            <a:r>
              <a:rPr lang="en-US" i="1" u="sng" dirty="0"/>
              <a:t>-</a:t>
            </a:r>
            <a:r>
              <a:rPr lang="en-US" i="1" u="sng" dirty="0" err="1"/>
              <a:t>ing</a:t>
            </a:r>
            <a:r>
              <a:rPr lang="en-US" dirty="0"/>
              <a:t> form</a:t>
            </a:r>
            <a:r>
              <a:rPr lang="en-US" dirty="0" smtClean="0"/>
              <a:t> part </a:t>
            </a:r>
            <a:r>
              <a:rPr lang="en-US" dirty="0"/>
              <a:t>of the simple predicate (verb</a:t>
            </a:r>
            <a:r>
              <a:rPr lang="en-US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</a:t>
            </a:r>
            <a:r>
              <a:rPr lang="en-US" dirty="0"/>
              <a:t>how it is used in the sentence. 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Is</a:t>
            </a:r>
            <a:r>
              <a:rPr lang="en-US" dirty="0" smtClean="0"/>
              <a:t> it acting like </a:t>
            </a:r>
            <a:r>
              <a:rPr lang="en-US" dirty="0"/>
              <a:t>a noun</a:t>
            </a:r>
            <a:r>
              <a:rPr lang="en-US" dirty="0" smtClean="0"/>
              <a:t> ?</a:t>
            </a:r>
            <a:r>
              <a:rPr lang="en-US" dirty="0"/>
              <a:t>  Then it is a gerund. 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Is it acting like an adjective? </a:t>
            </a:r>
            <a:r>
              <a:rPr lang="en-US" dirty="0"/>
              <a:t>T</a:t>
            </a:r>
            <a:r>
              <a:rPr lang="en-US" dirty="0" smtClean="0"/>
              <a:t>hen it’s a </a:t>
            </a:r>
            <a:r>
              <a:rPr lang="en-US" dirty="0"/>
              <a:t>participle.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S90038838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Find the simple subject and simple predicate.  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</a:t>
            </a:r>
            <a:r>
              <a:rPr lang="en-US" dirty="0"/>
              <a:t>the </a:t>
            </a:r>
            <a:r>
              <a:rPr lang="en-US" i="1" u="sng" dirty="0"/>
              <a:t>-</a:t>
            </a:r>
            <a:r>
              <a:rPr lang="en-US" i="1" u="sng" dirty="0" err="1"/>
              <a:t>ing</a:t>
            </a:r>
            <a:r>
              <a:rPr lang="en-US" dirty="0"/>
              <a:t> form</a:t>
            </a:r>
            <a:r>
              <a:rPr lang="en-US" dirty="0" smtClean="0"/>
              <a:t> part </a:t>
            </a:r>
            <a:r>
              <a:rPr lang="en-US" dirty="0"/>
              <a:t>of the simple predicate (verb</a:t>
            </a:r>
            <a:r>
              <a:rPr lang="en-US" dirty="0" smtClean="0"/>
              <a:t>), IT’S NOT A GERUND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</a:t>
            </a:r>
            <a:r>
              <a:rPr lang="en-US" dirty="0"/>
              <a:t>how it is used in the sentence. 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Is</a:t>
            </a:r>
            <a:r>
              <a:rPr lang="en-US" dirty="0" smtClean="0"/>
              <a:t> it acting like </a:t>
            </a:r>
            <a:r>
              <a:rPr lang="en-US" dirty="0"/>
              <a:t>a noun</a:t>
            </a:r>
            <a:r>
              <a:rPr lang="en-US" dirty="0" smtClean="0"/>
              <a:t> ?</a:t>
            </a:r>
            <a:r>
              <a:rPr lang="en-US" dirty="0"/>
              <a:t>  Then it is a gerund. 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Is it acting like an adjective? </a:t>
            </a:r>
            <a:r>
              <a:rPr lang="en-US" dirty="0"/>
              <a:t>T</a:t>
            </a:r>
            <a:r>
              <a:rPr lang="en-US" dirty="0" smtClean="0"/>
              <a:t>hen it’s a </a:t>
            </a:r>
            <a:r>
              <a:rPr lang="en-US" dirty="0"/>
              <a:t>participle.</a:t>
            </a:r>
          </a:p>
        </p:txBody>
      </p:sp>
    </p:spTree>
    <p:extLst>
      <p:ext uri="{BB962C8B-B14F-4D97-AF65-F5344CB8AC3E}">
        <p14:creationId xmlns:p14="http://schemas.microsoft.com/office/powerpoint/2010/main" val="399073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Find the simple subject and simple predicate. 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/>
              <a:t>Many teenagers start working to make extra money.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 smtClean="0"/>
              <a:t>Who or what is the subject of the sentence?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What is the subject doing?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 rot="20574881">
            <a:off x="4295695" y="3145637"/>
            <a:ext cx="2281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Teenagers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574881">
            <a:off x="3354775" y="441238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Start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2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>
            <a:normAutofit fontScale="90000"/>
          </a:bodyPr>
          <a:lstStyle/>
          <a:p>
            <a:pPr marL="742950" indent="-742950"/>
            <a:r>
              <a:rPr lang="en-US" dirty="0" smtClean="0"/>
              <a:t>2. If </a:t>
            </a:r>
            <a:r>
              <a:rPr lang="en-US" dirty="0"/>
              <a:t>the </a:t>
            </a:r>
            <a:r>
              <a:rPr lang="en-US" i="1" u="sng" dirty="0"/>
              <a:t>-</a:t>
            </a:r>
            <a:r>
              <a:rPr lang="en-US" i="1" u="sng" dirty="0" err="1"/>
              <a:t>ing</a:t>
            </a:r>
            <a:r>
              <a:rPr lang="en-US" dirty="0"/>
              <a:t> form of the verb </a:t>
            </a:r>
            <a:r>
              <a:rPr lang="en-US" dirty="0" smtClean="0"/>
              <a:t>is a </a:t>
            </a:r>
            <a:r>
              <a:rPr lang="en-US" dirty="0"/>
              <a:t>part of the simple predicate (verb), IT’S NOT A GERUND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229600" cy="4525963"/>
          </a:xfrm>
        </p:spPr>
        <p:txBody>
          <a:bodyPr/>
          <a:lstStyle/>
          <a:p>
            <a:r>
              <a:rPr lang="en-US" dirty="0"/>
              <a:t>Many teenagers start working to make extra money.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 smtClean="0"/>
              <a:t>Who or what is the subject of the sentence?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What is the subject doing?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 rot="20574881">
            <a:off x="4585900" y="3536353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Teenagers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574881">
            <a:off x="3541706" y="4829101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start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63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Determine </a:t>
            </a:r>
            <a:r>
              <a:rPr lang="en-US" dirty="0"/>
              <a:t>how it is used in the sentence.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Many teenagers start working to make extra money.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252561">
            <a:off x="1996890" y="2699269"/>
            <a:ext cx="403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It’s acting like a noun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9160090">
            <a:off x="1137950" y="3267704"/>
            <a:ext cx="66294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It’s a gerund!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7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Again</a:t>
            </a:r>
            <a:endParaRPr lang="en-US" dirty="0"/>
          </a:p>
        </p:txBody>
      </p:sp>
      <p:pic>
        <p:nvPicPr>
          <p:cNvPr id="4" name="sucking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838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838199"/>
          </a:xfrm>
        </p:spPr>
        <p:txBody>
          <a:bodyPr/>
          <a:lstStyle/>
          <a:p>
            <a:pPr>
              <a:buNone/>
            </a:pPr>
            <a:r>
              <a:rPr lang="en-US" dirty="0"/>
              <a:t>Sleeping is my favorite activity</a:t>
            </a:r>
            <a:r>
              <a:rPr lang="en-US" dirty="0" smtClean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 smtClean="0"/>
              <a:t>1. Find the simple subject and simple predicate.  </a:t>
            </a:r>
            <a:br>
              <a:rPr lang="en-US" sz="4100" b="1" dirty="0" smtClean="0"/>
            </a:br>
            <a:endParaRPr lang="en-US" sz="41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3810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2. Is </a:t>
            </a:r>
            <a:r>
              <a:rPr lang="en-US" b="1" dirty="0"/>
              <a:t>the</a:t>
            </a:r>
            <a:r>
              <a:rPr lang="en-US" b="1" dirty="0" smtClean="0"/>
              <a:t> </a:t>
            </a:r>
            <a:r>
              <a:rPr lang="en-US" b="1" i="1" u="sng" dirty="0" smtClean="0"/>
              <a:t>–</a:t>
            </a:r>
            <a:r>
              <a:rPr lang="en-US" b="1" i="1" u="sng" dirty="0" err="1" smtClean="0"/>
              <a:t>ing</a:t>
            </a:r>
            <a:r>
              <a:rPr lang="en-US" b="1" dirty="0" smtClean="0"/>
              <a:t> part </a:t>
            </a:r>
            <a:r>
              <a:rPr lang="en-US" b="1" dirty="0"/>
              <a:t>of the simple predicate (verb), IT’S NOT A GERUND</a:t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 rot="20033113">
            <a:off x="213390" y="971660"/>
            <a:ext cx="2819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Sleeping</a:t>
            </a:r>
          </a:p>
        </p:txBody>
      </p:sp>
      <p:sp>
        <p:nvSpPr>
          <p:cNvPr id="7" name="TextBox 6"/>
          <p:cNvSpPr txBox="1"/>
          <p:nvPr/>
        </p:nvSpPr>
        <p:spPr>
          <a:xfrm rot="20309649">
            <a:off x="5888622" y="879097"/>
            <a:ext cx="214315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4100" dirty="0" smtClean="0">
                <a:solidFill>
                  <a:srgbClr val="FF0000"/>
                </a:solidFill>
              </a:rPr>
              <a:t>Is </a:t>
            </a:r>
          </a:p>
          <a:p>
            <a:endParaRPr lang="en-US" sz="41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646914">
            <a:off x="1926821" y="541716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keep going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24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Determine </a:t>
            </a:r>
            <a:r>
              <a:rPr lang="en-US" dirty="0"/>
              <a:t>how it is used in the sentence.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/>
          <a:lstStyle/>
          <a:p>
            <a:pPr>
              <a:buNone/>
            </a:pPr>
            <a:r>
              <a:rPr lang="en-US" dirty="0"/>
              <a:t>Sleeping is my favorite activity.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635721">
            <a:off x="1343767" y="2840867"/>
            <a:ext cx="594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Sleeping is acting like a noun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851942">
            <a:off x="1138007" y="4107408"/>
            <a:ext cx="66292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Sleeping is NOT acting like an adjective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160090">
            <a:off x="1137950" y="3267704"/>
            <a:ext cx="66294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It’s a gerund!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19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497</Words>
  <Application>Microsoft Office PowerPoint</Application>
  <PresentationFormat>On-screen Show (4:3)</PresentationFormat>
  <Paragraphs>122</Paragraphs>
  <Slides>23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Gerunds</vt:lpstr>
      <vt:lpstr>Yes they usually end in  -ing but so do present participles.</vt:lpstr>
      <vt:lpstr>Steps</vt:lpstr>
      <vt:lpstr>Find the simple subject and simple predicate.   </vt:lpstr>
      <vt:lpstr>2. If the -ing form of the verb is a part of the simple predicate (verb), IT’S NOT A GERUND </vt:lpstr>
      <vt:lpstr>3. Determine how it is used in the sentence.</vt:lpstr>
      <vt:lpstr>Again</vt:lpstr>
      <vt:lpstr>2. Is the –ing part of the simple predicate (verb), IT’S NOT A GERUND  </vt:lpstr>
      <vt:lpstr>3. Determine how it is used in the sentence.  </vt:lpstr>
      <vt:lpstr>Again</vt:lpstr>
      <vt:lpstr>1. Find the simple subject and simple predicate.   </vt:lpstr>
      <vt:lpstr>Again</vt:lpstr>
      <vt:lpstr>1. Find the simple subject and simple predicate.  </vt:lpstr>
      <vt:lpstr>3. Determine how it is used in the sentence.</vt:lpstr>
      <vt:lpstr>Again</vt:lpstr>
      <vt:lpstr>     </vt:lpstr>
      <vt:lpstr>3.Determine how it is used in the sentence.</vt:lpstr>
      <vt:lpstr>Again</vt:lpstr>
      <vt:lpstr>My sister is a casting agent.</vt:lpstr>
      <vt:lpstr>Many teenagers start working to make extra money.</vt:lpstr>
      <vt:lpstr>Others become working people to help their family. </vt:lpstr>
      <vt:lpstr>Bob took a spinning class to improve his skills.</vt:lpstr>
      <vt:lpstr>Skinning is one way to earn extra money.</vt:lpstr>
    </vt:vector>
  </TitlesOfParts>
  <Company>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Gerunds</dc:title>
  <dc:creator>Windows User</dc:creator>
  <cp:lastModifiedBy>Windows User</cp:lastModifiedBy>
  <cp:revision>26</cp:revision>
  <dcterms:created xsi:type="dcterms:W3CDTF">2015-03-08T22:01:54Z</dcterms:created>
  <dcterms:modified xsi:type="dcterms:W3CDTF">2015-03-09T13:24:22Z</dcterms:modified>
</cp:coreProperties>
</file>