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59" r:id="rId7"/>
    <p:sldId id="260" r:id="rId8"/>
    <p:sldId id="264" r:id="rId9"/>
    <p:sldId id="258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2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80CE-7D4A-498A-8963-17783B461CE8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4C55-42EF-4A33-BEA9-37BBB78E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wav"/><Relationship Id="rId7" Type="http://schemas.openxmlformats.org/officeDocument/2006/relationships/image" Target="../media/image3.wm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Gerunds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9193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Verb used as a </a:t>
            </a:r>
            <a:r>
              <a:rPr lang="en-US" b="1" dirty="0" smtClean="0">
                <a:solidFill>
                  <a:schemeClr val="tx1"/>
                </a:solidFill>
              </a:rPr>
              <a:t>noun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They end in  “</a:t>
            </a:r>
            <a:r>
              <a:rPr lang="en-US" b="1" dirty="0" err="1" smtClean="0">
                <a:solidFill>
                  <a:schemeClr val="tx1"/>
                </a:solidFill>
              </a:rPr>
              <a:t>ing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put all our </a:t>
            </a:r>
            <a:r>
              <a:rPr lang="en-US" dirty="0" err="1" smtClean="0"/>
              <a:t>verbals</a:t>
            </a:r>
            <a:r>
              <a:rPr lang="en-US" dirty="0" smtClean="0"/>
              <a:t>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438400" cy="68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Participles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58500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nfinitives</a:t>
            </a:r>
          </a:p>
          <a:p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879743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Gerunds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Crap! What’s a participle again?</a:t>
            </a:r>
          </a:p>
          <a:p>
            <a:r>
              <a:rPr lang="en-US" dirty="0" smtClean="0"/>
              <a:t>Verb acting like an adjective.</a:t>
            </a:r>
            <a:endParaRPr lang="en-US" dirty="0"/>
          </a:p>
        </p:txBody>
      </p:sp>
      <p:pic>
        <p:nvPicPr>
          <p:cNvPr id="7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Participle, Gerund or Infinitive?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Steam is water expanded sixteen hundred times.</a:t>
            </a:r>
          </a:p>
          <a:p>
            <a:r>
              <a:rPr lang="en-US" dirty="0" smtClean="0"/>
              <a:t>The first apples to reach America arrived from England in 1629.</a:t>
            </a:r>
          </a:p>
          <a:p>
            <a:r>
              <a:rPr lang="en-US" dirty="0" smtClean="0"/>
              <a:t>He was sentenced to death by hanging.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arren\AppData\Local\Microsoft\Windows\Temporary Internet Files\Content.IE5\W1Z9D35X\MC90030381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641" y="2971435"/>
            <a:ext cx="1116511" cy="9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Yes they usually end in  -</a:t>
            </a:r>
            <a:r>
              <a:rPr lang="en-US" dirty="0" err="1" smtClean="0"/>
              <a:t>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so to </a:t>
            </a:r>
            <a:r>
              <a:rPr lang="en-US" dirty="0" smtClean="0"/>
              <a:t>participles.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 might take a </a:t>
            </a:r>
            <a:r>
              <a:rPr lang="en-US" sz="2000" u="sng" dirty="0" smtClean="0">
                <a:latin typeface="Aharoni" pitchFamily="2" charset="-79"/>
                <a:cs typeface="Aharoni" pitchFamily="2" charset="-79"/>
              </a:rPr>
              <a:t>shooting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class.</a:t>
            </a:r>
          </a:p>
          <a:p>
            <a:endParaRPr lang="en-US" sz="2000" dirty="0">
              <a:latin typeface="Aharoni" pitchFamily="2" charset="-79"/>
              <a:cs typeface="Aharoni" pitchFamily="2" charset="-79"/>
            </a:endParaRPr>
          </a:p>
          <a:p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 earn extra money  by </a:t>
            </a:r>
            <a:r>
              <a:rPr lang="en-US" sz="2000" u="sng" dirty="0" smtClean="0">
                <a:latin typeface="Aharoni" pitchFamily="2" charset="-79"/>
                <a:cs typeface="Aharoni" pitchFamily="2" charset="-79"/>
              </a:rPr>
              <a:t>shooting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60593" y="3162765"/>
            <a:ext cx="1054420" cy="604123"/>
          </a:xfrm>
          <a:custGeom>
            <a:avLst/>
            <a:gdLst>
              <a:gd name="connsiteX0" fmla="*/ 62260 w 1054420"/>
              <a:gd name="connsiteY0" fmla="*/ 593987 h 604123"/>
              <a:gd name="connsiteX1" fmla="*/ 95311 w 1054420"/>
              <a:gd name="connsiteY1" fmla="*/ 54160 h 604123"/>
              <a:gd name="connsiteX2" fmla="*/ 965643 w 1054420"/>
              <a:gd name="connsiteY2" fmla="*/ 76194 h 604123"/>
              <a:gd name="connsiteX3" fmla="*/ 1031744 w 1054420"/>
              <a:gd name="connsiteY3" fmla="*/ 560936 h 604123"/>
              <a:gd name="connsiteX4" fmla="*/ 1020727 w 1054420"/>
              <a:gd name="connsiteY4" fmla="*/ 549919 h 60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420" h="604123">
                <a:moveTo>
                  <a:pt x="62260" y="593987"/>
                </a:moveTo>
                <a:cubicBezTo>
                  <a:pt x="3503" y="367223"/>
                  <a:pt x="-55253" y="140459"/>
                  <a:pt x="95311" y="54160"/>
                </a:cubicBezTo>
                <a:cubicBezTo>
                  <a:pt x="245875" y="-32139"/>
                  <a:pt x="809571" y="-8269"/>
                  <a:pt x="965643" y="76194"/>
                </a:cubicBezTo>
                <a:cubicBezTo>
                  <a:pt x="1121715" y="160657"/>
                  <a:pt x="1022563" y="481982"/>
                  <a:pt x="1031744" y="560936"/>
                </a:cubicBezTo>
                <a:cubicBezTo>
                  <a:pt x="1040925" y="639890"/>
                  <a:pt x="1030826" y="594904"/>
                  <a:pt x="1020727" y="5499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3162765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Shooting is modifying class</a:t>
            </a:r>
          </a:p>
          <a:p>
            <a:r>
              <a:rPr lang="en-US" dirty="0" smtClean="0"/>
              <a:t>It’s a verb acting like an adjective = participle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10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Shooting is a thing</a:t>
            </a:r>
          </a:p>
          <a:p>
            <a:r>
              <a:rPr lang="en-US" dirty="0" smtClean="0"/>
              <a:t>It’s a verb acting like a noun =</a:t>
            </a:r>
          </a:p>
          <a:p>
            <a:r>
              <a:rPr lang="en-US" dirty="0" smtClean="0"/>
              <a:t>gerund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458547">
            <a:off x="838200" y="198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DIFFERENCE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2603" y="2286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Gerund </a:t>
            </a:r>
            <a:r>
              <a:rPr lang="en-US" sz="2800" dirty="0" smtClean="0"/>
              <a:t>is used as a noun- not an adjective.</a:t>
            </a:r>
            <a:endParaRPr lang="en-US" sz="2800" dirty="0"/>
          </a:p>
        </p:txBody>
      </p:sp>
      <p:pic>
        <p:nvPicPr>
          <p:cNvPr id="6" name="MS90038839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096" y="3784343"/>
            <a:ext cx="609600" cy="609600"/>
          </a:xfrm>
          <a:prstGeom prst="rect">
            <a:avLst/>
          </a:prstGeom>
        </p:spPr>
      </p:pic>
      <p:pic>
        <p:nvPicPr>
          <p:cNvPr id="10" name="MS90038838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  <p:bldP spid="7" grpId="0" animBg="1"/>
      <p:bldP spid="8" grpId="0"/>
      <p:bldP spid="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may be confused thinking a Gerund is just a regular old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substituting it with a regular noun, it should work.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5105" y="3244334"/>
            <a:ext cx="3983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 earn extra money by 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shooting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 earn extra money as a hired gun.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9814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My cat's favorite activity is </a:t>
            </a:r>
            <a:r>
              <a:rPr lang="en-US" u="sng" dirty="0">
                <a:latin typeface="Aharoni" pitchFamily="2" charset="-79"/>
                <a:cs typeface="Aharoni" pitchFamily="2" charset="-79"/>
              </a:rPr>
              <a:t>sleeping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My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cat's favorite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activity is nap time.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MS900069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5599998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Warren\AppData\Local\Microsoft\Windows\Temporary Internet Files\Content.IE5\WSLRA1G3\MP9002622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12095"/>
            <a:ext cx="1524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arren\AppData\Local\Microsoft\Windows\Temporary Internet Files\Content.IE5\Y3A3FOML\MP90034153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7695"/>
            <a:ext cx="13045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Gerund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Sleeping is my favorite activity.</a:t>
            </a:r>
          </a:p>
          <a:p>
            <a:r>
              <a:rPr lang="en-US" dirty="0" smtClean="0"/>
              <a:t>Do you enjoy skinning?</a:t>
            </a:r>
          </a:p>
          <a:p>
            <a:r>
              <a:rPr lang="en-US" dirty="0" smtClean="0"/>
              <a:t>I gave driving my full attention.</a:t>
            </a:r>
          </a:p>
          <a:p>
            <a:r>
              <a:rPr lang="en-US" dirty="0" smtClean="0"/>
              <a:t>The lifeguard stopped her from sinking.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Warren\AppData\Local\Microsoft\Windows\Temporary Internet Files\Content.IE5\G4TGS2F0\MP9004483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arren\AppData\Local\Microsoft\Windows\Temporary Internet Files\Content.IE5\L8KUZAYF\MC9003891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81960"/>
            <a:ext cx="878738" cy="8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arren\AppData\Local\Microsoft\Windows\Temporary Internet Files\Content.IE5\W1Z9D35X\MP9004070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69" y="978712"/>
            <a:ext cx="851823" cy="12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arren\AppData\Local\Microsoft\Windows\Temporary Internet Files\Content.IE5\WSLRA1G3\MP90044872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096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Gerund or Participle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teenagers start working to make extra money.</a:t>
            </a:r>
          </a:p>
          <a:p>
            <a:r>
              <a:rPr lang="en-US" dirty="0" smtClean="0"/>
              <a:t>Others become working people to help their family. </a:t>
            </a:r>
          </a:p>
          <a:p>
            <a:r>
              <a:rPr lang="en-US" dirty="0" smtClean="0"/>
              <a:t>Bob took a skinning class to improve his skills.</a:t>
            </a:r>
          </a:p>
          <a:p>
            <a:r>
              <a:rPr lang="en-US" dirty="0" smtClean="0"/>
              <a:t>Skinning is one way to earn extra money.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219200"/>
            <a:ext cx="439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participle will be modifying a noun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form that begins with “to”. </a:t>
            </a:r>
            <a:endParaRPr lang="en-US" dirty="0"/>
          </a:p>
        </p:txBody>
      </p:sp>
      <p:pic>
        <p:nvPicPr>
          <p:cNvPr id="4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1960s and 1970s, Muhammad Ali was the boxer to see.</a:t>
            </a:r>
          </a:p>
          <a:p>
            <a:r>
              <a:rPr lang="en-US" dirty="0" smtClean="0"/>
              <a:t>His life is interesting to research.</a:t>
            </a:r>
          </a:p>
          <a:p>
            <a:r>
              <a:rPr lang="en-US" dirty="0" smtClean="0"/>
              <a:t>He had one goal, to win.</a:t>
            </a:r>
          </a:p>
          <a:p>
            <a:r>
              <a:rPr lang="en-US" dirty="0" smtClean="0"/>
              <a:t>To win he had to box.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too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Prepositional phrase can also start with “to”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Infinitive is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to </a:t>
            </a:r>
            <a:r>
              <a:rPr lang="en-US" sz="2400" b="1" dirty="0" smtClean="0"/>
              <a:t>+ verb form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Prepositional phrase is </a:t>
            </a:r>
            <a:r>
              <a:rPr lang="en-US" sz="2400" b="1" i="1" dirty="0" smtClean="0"/>
              <a:t>to</a:t>
            </a:r>
            <a:r>
              <a:rPr lang="en-US" sz="2400" b="1" dirty="0" smtClean="0"/>
              <a:t> + noun or a pronoun.</a:t>
            </a:r>
            <a:endParaRPr lang="en-US" sz="2400" b="1" dirty="0"/>
          </a:p>
        </p:txBody>
      </p:sp>
      <p:pic>
        <p:nvPicPr>
          <p:cNvPr id="5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Infinitive or prepositional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some time to rest.</a:t>
            </a:r>
          </a:p>
          <a:p>
            <a:r>
              <a:rPr lang="en-US" dirty="0" smtClean="0"/>
              <a:t>What do you want to do?</a:t>
            </a:r>
          </a:p>
          <a:p>
            <a:r>
              <a:rPr lang="en-US" dirty="0" smtClean="0"/>
              <a:t>To be or not to be, that is the </a:t>
            </a:r>
            <a:r>
              <a:rPr lang="en-US" dirty="0" smtClean="0"/>
              <a:t>question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Should I go to gym?</a:t>
            </a:r>
          </a:p>
          <a:p>
            <a:r>
              <a:rPr lang="en-US" dirty="0" smtClean="0"/>
              <a:t>To the </a:t>
            </a:r>
            <a:r>
              <a:rPr lang="en-US" dirty="0" err="1" smtClean="0"/>
              <a:t>batmobile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http://static3.wikia.nocookie.net/__cb20090609183448/batman/images/8/80/1960's_TV_BAtmobil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07177"/>
            <a:ext cx="2590800" cy="1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vagechickens.com/images/chickenhamle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1905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49" y="3429000"/>
            <a:ext cx="1981200" cy="17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gainesvillescene.com/wp-content/uploads/2014/02/what-do-you-wa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49" y="1528909"/>
            <a:ext cx="155733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4003" y="1471738"/>
            <a:ext cx="2255597" cy="16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376</Words>
  <Application>Microsoft Office PowerPoint</Application>
  <PresentationFormat>On-screen Show (4:3)</PresentationFormat>
  <Paragraphs>65</Paragraphs>
  <Slides>11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Gerunds</vt:lpstr>
      <vt:lpstr>Yes they usually end in  -ing but so to participles.</vt:lpstr>
      <vt:lpstr>You may be confused thinking a Gerund is just a regular old verb</vt:lpstr>
      <vt:lpstr>Find the Gerund</vt:lpstr>
      <vt:lpstr>Gerund or Participle</vt:lpstr>
      <vt:lpstr>Infinitives</vt:lpstr>
      <vt:lpstr>Pretty simple</vt:lpstr>
      <vt:lpstr>That’s too simple</vt:lpstr>
      <vt:lpstr>Infinitive or prepositional phrase</vt:lpstr>
      <vt:lpstr>Let’s put all our verbals together</vt:lpstr>
      <vt:lpstr>Participle, Gerund or Infinitive?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Gerunds</dc:title>
  <dc:creator>Windows User</dc:creator>
  <cp:lastModifiedBy>Windows User</cp:lastModifiedBy>
  <cp:revision>12</cp:revision>
  <dcterms:created xsi:type="dcterms:W3CDTF">2014-02-24T12:58:16Z</dcterms:created>
  <dcterms:modified xsi:type="dcterms:W3CDTF">2014-02-25T17:08:10Z</dcterms:modified>
</cp:coreProperties>
</file>