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82" r:id="rId2"/>
    <p:sldId id="256" r:id="rId3"/>
    <p:sldId id="257" r:id="rId4"/>
    <p:sldId id="258" r:id="rId5"/>
    <p:sldId id="259" r:id="rId6"/>
    <p:sldId id="281" r:id="rId7"/>
    <p:sldId id="260" r:id="rId8"/>
    <p:sldId id="261" r:id="rId9"/>
    <p:sldId id="262" r:id="rId10"/>
    <p:sldId id="263" r:id="rId11"/>
    <p:sldId id="264" r:id="rId12"/>
    <p:sldId id="273" r:id="rId13"/>
    <p:sldId id="272" r:id="rId14"/>
    <p:sldId id="274" r:id="rId15"/>
    <p:sldId id="265" r:id="rId16"/>
    <p:sldId id="266" r:id="rId17"/>
    <p:sldId id="267" r:id="rId18"/>
    <p:sldId id="268" r:id="rId19"/>
    <p:sldId id="283" r:id="rId20"/>
    <p:sldId id="269" r:id="rId21"/>
    <p:sldId id="270" r:id="rId22"/>
    <p:sldId id="271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35" autoAdjust="0"/>
  </p:normalViewPr>
  <p:slideViewPr>
    <p:cSldViewPr>
      <p:cViewPr varScale="1">
        <p:scale>
          <a:sx n="59" d="100"/>
          <a:sy n="59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A69BD-DAFF-446F-B4B2-BDBC39055121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BB972-C1EC-425F-9895-2C5E4FC38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Participle could be a verb</a:t>
            </a:r>
          </a:p>
          <a:p>
            <a:r>
              <a:rPr lang="en-US" dirty="0" smtClean="0"/>
              <a:t>Appositive modifies a noun and are attached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BB972-C1EC-425F-9895-2C5E4FC389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1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modify nouns</a:t>
            </a:r>
          </a:p>
          <a:p>
            <a:r>
              <a:rPr lang="en-US" dirty="0" smtClean="0"/>
              <a:t>Participle could be a verb</a:t>
            </a:r>
          </a:p>
          <a:p>
            <a:r>
              <a:rPr lang="en-US" dirty="0" smtClean="0"/>
              <a:t>Appositive modifies a noun and are attached to it and are nouns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BB972-C1EC-425F-9895-2C5E4FC389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modify nouns</a:t>
            </a:r>
          </a:p>
          <a:p>
            <a:r>
              <a:rPr lang="en-US" dirty="0" smtClean="0"/>
              <a:t>Participle could be a verb</a:t>
            </a:r>
          </a:p>
          <a:p>
            <a:r>
              <a:rPr lang="en-US" dirty="0" smtClean="0"/>
              <a:t>Appositive modifies a noun and are attached to it and are nouns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BB972-C1EC-425F-9895-2C5E4FC389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modify nouns</a:t>
            </a:r>
          </a:p>
          <a:p>
            <a:r>
              <a:rPr lang="en-US" dirty="0" smtClean="0"/>
              <a:t>Participle could be a verb</a:t>
            </a:r>
          </a:p>
          <a:p>
            <a:r>
              <a:rPr lang="en-US" dirty="0" smtClean="0"/>
              <a:t>Appositive modifies a noun and are attached to it and are nouns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BB972-C1EC-425F-9895-2C5E4FC389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7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BB972-C1EC-425F-9895-2C5E4FC389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BB972-C1EC-425F-9895-2C5E4FC389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9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022C0B-A7F5-4655-8828-66B98352BF8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386C56-5CA8-4CF3-8509-FEED6970C7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szemY8Pl8?list=PLED0719369AF8B6C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0.wmf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5.xml"/><Relationship Id="rId3" Type="http://schemas.openxmlformats.org/officeDocument/2006/relationships/control" Target="../activeX/activeX10.xml"/><Relationship Id="rId7" Type="http://schemas.openxmlformats.org/officeDocument/2006/relationships/control" Target="../activeX/activeX14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3.xml"/><Relationship Id="rId11" Type="http://schemas.openxmlformats.org/officeDocument/2006/relationships/image" Target="../media/image10.wmf"/><Relationship Id="rId5" Type="http://schemas.openxmlformats.org/officeDocument/2006/relationships/control" Target="../activeX/activeX12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11.xml"/><Relationship Id="rId9" Type="http://schemas.openxmlformats.org/officeDocument/2006/relationships/control" Target="../activeX/activeX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3.xml"/><Relationship Id="rId13" Type="http://schemas.openxmlformats.org/officeDocument/2006/relationships/control" Target="../activeX/activeX28.xml"/><Relationship Id="rId18" Type="http://schemas.openxmlformats.org/officeDocument/2006/relationships/slideLayout" Target="../slideLayouts/slideLayout2.xml"/><Relationship Id="rId3" Type="http://schemas.openxmlformats.org/officeDocument/2006/relationships/control" Target="../activeX/activeX18.xml"/><Relationship Id="rId7" Type="http://schemas.openxmlformats.org/officeDocument/2006/relationships/control" Target="../activeX/activeX22.xml"/><Relationship Id="rId12" Type="http://schemas.openxmlformats.org/officeDocument/2006/relationships/control" Target="../activeX/activeX27.xml"/><Relationship Id="rId17" Type="http://schemas.openxmlformats.org/officeDocument/2006/relationships/control" Target="../activeX/activeX32.xml"/><Relationship Id="rId2" Type="http://schemas.openxmlformats.org/officeDocument/2006/relationships/control" Target="../activeX/activeX17.xml"/><Relationship Id="rId16" Type="http://schemas.openxmlformats.org/officeDocument/2006/relationships/control" Target="../activeX/activeX31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21.xml"/><Relationship Id="rId11" Type="http://schemas.openxmlformats.org/officeDocument/2006/relationships/control" Target="../activeX/activeX26.xml"/><Relationship Id="rId5" Type="http://schemas.openxmlformats.org/officeDocument/2006/relationships/control" Target="../activeX/activeX20.xml"/><Relationship Id="rId15" Type="http://schemas.openxmlformats.org/officeDocument/2006/relationships/control" Target="../activeX/activeX30.xml"/><Relationship Id="rId10" Type="http://schemas.openxmlformats.org/officeDocument/2006/relationships/control" Target="../activeX/activeX25.xml"/><Relationship Id="rId19" Type="http://schemas.openxmlformats.org/officeDocument/2006/relationships/image" Target="../media/image10.wmf"/><Relationship Id="rId4" Type="http://schemas.openxmlformats.org/officeDocument/2006/relationships/control" Target="../activeX/activeX19.xml"/><Relationship Id="rId9" Type="http://schemas.openxmlformats.org/officeDocument/2006/relationships/control" Target="../activeX/activeX24.xml"/><Relationship Id="rId14" Type="http://schemas.openxmlformats.org/officeDocument/2006/relationships/control" Target="../activeX/activeX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Participle or Appositive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Participle looks like a verb</a:t>
            </a:r>
          </a:p>
          <a:p>
            <a:r>
              <a:rPr lang="en-US" sz="3600" dirty="0" smtClean="0"/>
              <a:t>Appositive is a Noun, commas around it,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38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Grinning broadly, Julia obviously brought good news.</a:t>
            </a:r>
          </a:p>
          <a:p>
            <a:r>
              <a:rPr lang="en-US" sz="3600" dirty="0" smtClean="0"/>
              <a:t>a	participle	b	Verb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Adjectival or adverbial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043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preposition?</a:t>
            </a:r>
            <a:endParaRPr lang="en-US" dirty="0"/>
          </a:p>
        </p:txBody>
      </p:sp>
      <p:pic>
        <p:nvPicPr>
          <p:cNvPr id="4" name="Picture 3" descr="SUPER squirr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3" y="1935238"/>
            <a:ext cx="4129543" cy="4922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2285999"/>
            <a:ext cx="345440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REMEMBER THE SQUIRREL!</a:t>
            </a:r>
          </a:p>
          <a:p>
            <a:endParaRPr lang="en-US" sz="2100" dirty="0" smtClean="0"/>
          </a:p>
          <a:p>
            <a:r>
              <a:rPr lang="en-US" sz="2100" dirty="0" smtClean="0"/>
              <a:t>ANY WHERE A SQUIRELL CAN GO.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 smtClean="0"/>
              <a:t>OVER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 smtClean="0"/>
              <a:t>UNDER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 smtClean="0"/>
              <a:t>UP AROUND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100" dirty="0" smtClean="0"/>
              <a:t>IN BETWEEN</a:t>
            </a:r>
          </a:p>
          <a:p>
            <a:r>
              <a:rPr lang="en-US" sz="2100" dirty="0" smtClean="0"/>
              <a:t>Etc.</a:t>
            </a:r>
          </a:p>
          <a:p>
            <a:endParaRPr lang="en-US" dirty="0" smtClean="0"/>
          </a:p>
          <a:p>
            <a:r>
              <a:rPr lang="en-US" dirty="0" smtClean="0"/>
              <a:t>There’s a big list on page 610</a:t>
            </a:r>
            <a:endParaRPr lang="en-US" dirty="0"/>
          </a:p>
        </p:txBody>
      </p:sp>
      <p:pic>
        <p:nvPicPr>
          <p:cNvPr id="3" name="MS90038825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Prepositions</a:t>
            </a:r>
            <a:endParaRPr lang="en-US" dirty="0"/>
          </a:p>
        </p:txBody>
      </p:sp>
      <p:pic>
        <p:nvPicPr>
          <p:cNvPr id="4" name="byszemY8Pl8?list=PLED0719369AF8B6C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7526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prepositional phrase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600" y="2302933"/>
            <a:ext cx="8398933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IS A PHRASE:</a:t>
            </a:r>
          </a:p>
          <a:p>
            <a:r>
              <a:rPr lang="en-US" sz="3600" dirty="0" smtClean="0"/>
              <a:t> </a:t>
            </a:r>
          </a:p>
          <a:p>
            <a:pPr>
              <a:buFont typeface="Wingdings" charset="2"/>
              <a:buChar char="ü"/>
            </a:pPr>
            <a:r>
              <a:rPr lang="en-US" sz="3500" dirty="0" smtClean="0"/>
              <a:t>THAT BEGINS WITH A PREPOSITION</a:t>
            </a:r>
          </a:p>
          <a:p>
            <a:endParaRPr lang="en-US" sz="3500" dirty="0" smtClean="0"/>
          </a:p>
          <a:p>
            <a:pPr>
              <a:buFont typeface="Wingdings" charset="2"/>
              <a:buChar char="ü"/>
            </a:pPr>
            <a:r>
              <a:rPr lang="en-US" sz="3500" dirty="0" smtClean="0"/>
              <a:t>ENDS WITH A NOUN OR A PRONOUN</a:t>
            </a:r>
            <a:endParaRPr lang="en-US" sz="3500" dirty="0"/>
          </a:p>
        </p:txBody>
      </p:sp>
      <p:pic>
        <p:nvPicPr>
          <p:cNvPr id="3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v="urn:schemas-microsoft-com:mac:vml"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2933700"/>
            <a:ext cx="6400800" cy="1752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find the prepositional phrase</a:t>
            </a:r>
          </a:p>
          <a:p>
            <a:pPr marL="514350" indent="-514350">
              <a:buAutoNum type="arabicPeriod"/>
            </a:pPr>
            <a:r>
              <a:rPr lang="en-US" dirty="0" smtClean="0"/>
              <a:t>Is it modifying a noun</a:t>
            </a:r>
          </a:p>
          <a:p>
            <a:pPr marL="514350" indent="-514350">
              <a:buAutoNum type="arabicPeriod"/>
            </a:pPr>
            <a:r>
              <a:rPr lang="en-US" dirty="0" smtClean="0"/>
              <a:t>Is it modifying a verb, adjective or adverb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017587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Dogs can be great friends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9845" y="1752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humans.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553200" y="2426683"/>
            <a:ext cx="2438400" cy="0"/>
          </a:xfrm>
          <a:prstGeom prst="line">
            <a:avLst/>
          </a:prstGeom>
          <a:ln w="38100" cmpd="thinThick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rved Down Arrow 6"/>
          <p:cNvSpPr/>
          <p:nvPr/>
        </p:nvSpPr>
        <p:spPr>
          <a:xfrm flipH="1">
            <a:off x="5067300" y="885371"/>
            <a:ext cx="29718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3200400"/>
            <a:ext cx="4343400" cy="6096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5029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ADJECTIVAL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71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8" y="1752600"/>
            <a:ext cx="8229600" cy="1143000"/>
          </a:xfrm>
        </p:spPr>
        <p:txBody>
          <a:bodyPr/>
          <a:lstStyle/>
          <a:p>
            <a:r>
              <a:rPr lang="en-US" dirty="0" smtClean="0"/>
              <a:t>We will meet by the flagpole.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1758" y="360546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find the prepositional phrase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Is it modifying a noun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Is it modifying a verb, adjective or adverb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642562" y="2895600"/>
            <a:ext cx="308008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95800" y="4466723"/>
            <a:ext cx="898358" cy="495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 flipH="1">
            <a:off x="3009900" y="1244792"/>
            <a:ext cx="29718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562600"/>
            <a:ext cx="6793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Adverbial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1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8" y="1752600"/>
            <a:ext cx="8229600" cy="1143000"/>
          </a:xfrm>
        </p:spPr>
        <p:txBody>
          <a:bodyPr/>
          <a:lstStyle/>
          <a:p>
            <a:r>
              <a:rPr lang="en-US" dirty="0" smtClean="0"/>
              <a:t>Liz’s laughed loudly in the gym.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1758" y="360546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find the prepositional phrase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Is it modifying a noun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Is it modifying a verb, adjective or adverb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921917" y="2895600"/>
            <a:ext cx="284948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05000" y="4862763"/>
            <a:ext cx="1524000" cy="495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 flipH="1">
            <a:off x="3886200" y="1113971"/>
            <a:ext cx="29718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562600"/>
            <a:ext cx="6793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Adverbial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10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That dog with the red collar on the porch is mine.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1758" y="360546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find the prepositional phrase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Is it modifying a noun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Is it modifying a verb, adjective or adverb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90537" y="2286000"/>
            <a:ext cx="337686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92053" y="3992479"/>
            <a:ext cx="898358" cy="495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 flipH="1">
            <a:off x="1644316" y="826168"/>
            <a:ext cx="29718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5137" y="5562600"/>
            <a:ext cx="6793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Adjectival</a:t>
            </a:r>
            <a:endParaRPr lang="en-US" sz="40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236368" y="2290010"/>
            <a:ext cx="223386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Curved Down Arrow 10"/>
          <p:cNvSpPr/>
          <p:nvPr/>
        </p:nvSpPr>
        <p:spPr>
          <a:xfrm flipH="1">
            <a:off x="1431758" y="441157"/>
            <a:ext cx="5921542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animBg="1"/>
      <p:bldP spid="8" grpId="0" animBg="1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Adjectival or just Prepositional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914400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The exhausted singers bowed before the </a:t>
            </a:r>
            <a:r>
              <a:rPr lang="en-US" sz="4400" dirty="0" smtClean="0"/>
              <a:t>cheering</a:t>
            </a:r>
            <a:r>
              <a:rPr lang="en-US" sz="4800" dirty="0" smtClean="0"/>
              <a:t> fans.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729335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Appositive or participle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952500" y="480953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participle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539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teacher lives </a:t>
            </a:r>
            <a:r>
              <a:rPr lang="en-US" u="sng" dirty="0"/>
              <a:t>in a brand new apartment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Prepositional Phrase</a:t>
            </a:r>
          </a:p>
          <a:p>
            <a:pPr lvl="1"/>
            <a:r>
              <a:rPr lang="en-US" dirty="0"/>
              <a:t>Adjectival Phrase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Adjectival or adverbial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The people </a:t>
            </a:r>
            <a:r>
              <a:rPr lang="en-US" sz="2800" u="sng" dirty="0"/>
              <a:t>in the park</a:t>
            </a:r>
            <a:r>
              <a:rPr lang="en-US" sz="2800" dirty="0"/>
              <a:t> are walking. </a:t>
            </a:r>
          </a:p>
          <a:p>
            <a:pPr lvl="0"/>
            <a:r>
              <a:rPr lang="en-US" sz="2800" dirty="0"/>
              <a:t>Prepositional Phrase</a:t>
            </a:r>
          </a:p>
          <a:p>
            <a:pPr lvl="0"/>
            <a:r>
              <a:rPr lang="en-US" sz="2800" dirty="0"/>
              <a:t>Adjectival Phrase </a:t>
            </a:r>
          </a:p>
        </p:txBody>
      </p:sp>
    </p:spTree>
    <p:extLst>
      <p:ext uri="{BB962C8B-B14F-4D97-AF65-F5344CB8AC3E}">
        <p14:creationId xmlns:p14="http://schemas.microsoft.com/office/powerpoint/2010/main" val="18955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My friend John </a:t>
            </a:r>
            <a:r>
              <a:rPr lang="en-US" u="sng" dirty="0"/>
              <a:t>wore a hat with a button</a:t>
            </a:r>
            <a:r>
              <a:rPr lang="en-US" dirty="0"/>
              <a:t> of the Earth saying "home." </a:t>
            </a:r>
          </a:p>
          <a:p>
            <a:pPr lvl="1"/>
            <a:r>
              <a:rPr lang="en-US" dirty="0"/>
              <a:t>Prepositional Phrase</a:t>
            </a:r>
          </a:p>
          <a:p>
            <a:pPr lvl="1"/>
            <a:r>
              <a:rPr lang="en-US" dirty="0"/>
              <a:t>Adjectival Phrase </a:t>
            </a:r>
          </a:p>
          <a:p>
            <a:pPr lvl="1"/>
            <a:r>
              <a:rPr lang="en-US" dirty="0"/>
              <a:t>None of the above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junction-junc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2971800"/>
            <a:ext cx="4762500" cy="32861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4419600" cy="10668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It’s a connecting word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Conjunctions</a:t>
            </a:r>
            <a:endParaRPr lang="en-US" sz="9600" dirty="0"/>
          </a:p>
        </p:txBody>
      </p:sp>
      <p:pic>
        <p:nvPicPr>
          <p:cNvPr id="6" name="connecte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37820"/>
            <a:ext cx="1828800" cy="4525963"/>
          </a:xfrm>
        </p:spPr>
        <p:txBody>
          <a:bodyPr/>
          <a:lstStyle/>
          <a:p>
            <a:r>
              <a:rPr lang="en-US" sz="2800" dirty="0" smtClean="0"/>
              <a:t>For</a:t>
            </a:r>
          </a:p>
          <a:p>
            <a:r>
              <a:rPr lang="en-US" sz="2800" b="1" dirty="0" smtClean="0"/>
              <a:t>And</a:t>
            </a:r>
            <a:endParaRPr lang="en-US" sz="2800" b="1" dirty="0"/>
          </a:p>
          <a:p>
            <a:r>
              <a:rPr lang="en-US" sz="2800" dirty="0" smtClean="0"/>
              <a:t>Nor</a:t>
            </a:r>
          </a:p>
          <a:p>
            <a:endParaRPr lang="en-US" sz="2800" dirty="0" smtClean="0"/>
          </a:p>
          <a:p>
            <a:r>
              <a:rPr lang="en-US" sz="2800" b="1" dirty="0" smtClean="0"/>
              <a:t>But</a:t>
            </a:r>
            <a:endParaRPr lang="en-US" sz="2800" b="1" dirty="0"/>
          </a:p>
          <a:p>
            <a:r>
              <a:rPr lang="en-US" sz="2800" b="1" dirty="0" smtClean="0"/>
              <a:t>Or </a:t>
            </a:r>
          </a:p>
          <a:p>
            <a:r>
              <a:rPr lang="en-US" sz="2800" dirty="0" smtClean="0"/>
              <a:t>Yet</a:t>
            </a:r>
          </a:p>
          <a:p>
            <a:r>
              <a:rPr lang="en-US" sz="2800" dirty="0" smtClean="0"/>
              <a:t>So</a:t>
            </a:r>
            <a:endParaRPr lang="en-US" sz="28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Coordinating conjunctions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719960" y="1600199"/>
            <a:ext cx="1064137" cy="48320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/>
              <a:t>F</a:t>
            </a:r>
          </a:p>
          <a:p>
            <a:r>
              <a:rPr lang="en-US" sz="2800" dirty="0" smtClean="0"/>
              <a:t>A</a:t>
            </a:r>
          </a:p>
          <a:p>
            <a:r>
              <a:rPr lang="en-US" sz="2800" dirty="0" smtClean="0"/>
              <a:t>N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</a:t>
            </a:r>
          </a:p>
          <a:p>
            <a:r>
              <a:rPr lang="en-US" sz="2800" dirty="0" smtClean="0"/>
              <a:t>O</a:t>
            </a:r>
          </a:p>
          <a:p>
            <a:r>
              <a:rPr lang="en-US" sz="2800" dirty="0" smtClean="0"/>
              <a:t>Y</a:t>
            </a:r>
          </a:p>
          <a:p>
            <a:r>
              <a:rPr lang="en-US" sz="2800" dirty="0"/>
              <a:t>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85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THEY’RE PAIRS OF CONJUNTIONS- and pairs stay together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this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that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ONLY </a:t>
            </a:r>
            <a:r>
              <a:rPr lang="en-US" dirty="0" smtClean="0"/>
              <a:t>this/</a:t>
            </a:r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 that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EITHER</a:t>
            </a:r>
            <a:r>
              <a:rPr lang="en-US" dirty="0" smtClean="0"/>
              <a:t> him/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her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WHETHER</a:t>
            </a:r>
            <a:r>
              <a:rPr lang="en-US" dirty="0" smtClean="0"/>
              <a:t> you do/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you don’t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NEITHER</a:t>
            </a:r>
            <a:r>
              <a:rPr lang="en-US" dirty="0" smtClean="0"/>
              <a:t> the girl/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the boy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CORRELATIVE</a:t>
            </a:r>
            <a:r>
              <a:rPr lang="en-US" dirty="0" smtClean="0"/>
              <a:t> </a:t>
            </a:r>
            <a:r>
              <a:rPr lang="en-US" sz="4400" dirty="0" smtClean="0"/>
              <a:t>CONJUNCTIONS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2133600"/>
            <a:ext cx="84628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It is sunny outside today, so I think I will just wear a sweater.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coordinating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correlative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6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7" name="HTMLOption1" r:id="rId3" imgW="1371600" imgH="304920"/>
        </mc:Choice>
        <mc:Fallback>
          <p:control name="HTMLOption1" r:id="rId3" imgW="1371600" imgH="30492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8" name="HTMLOption2" r:id="rId4" imgW="1371600" imgH="304920"/>
        </mc:Choice>
        <mc:Fallback>
          <p:control name="HTMLOption2" r:id="rId4" imgW="1371600" imgH="30492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9" name="HTMLOption3" r:id="rId5" imgW="1371600" imgH="304920"/>
        </mc:Choice>
        <mc:Fallback>
          <p:control name="HTMLOption3" r:id="rId5" imgW="1371600" imgH="30492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0" name="HTMLOption4" r:id="rId6" imgW="1371600" imgH="304920"/>
        </mc:Choice>
        <mc:Fallback>
          <p:control name="HTMLOption4" r:id="rId6" imgW="1371600" imgH="304920">
            <p:pic>
              <p:nvPicPr>
                <p:cNvPr id="0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1" name="HTMLOption5" r:id="rId7" imgW="1371600" imgH="304920"/>
        </mc:Choice>
        <mc:Fallback>
          <p:control name="HTMLOption5" r:id="rId7" imgW="1371600" imgH="304920">
            <p:pic>
              <p:nvPicPr>
                <p:cNvPr id="0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2" name="HTMLOption6" r:id="rId8" imgW="1371600" imgH="304920"/>
        </mc:Choice>
        <mc:Fallback>
          <p:control name="HTMLOption6" r:id="rId8" imgW="1371600" imgH="304920">
            <p:pic>
              <p:nvPicPr>
                <p:cNvPr id="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3" name="HTMLOption7" r:id="rId9" imgW="1371600" imgH="304920"/>
        </mc:Choice>
        <mc:Fallback>
          <p:control name="HTMLOption7" r:id="rId9" imgW="1371600" imgH="304920">
            <p:pic>
              <p:nvPicPr>
                <p:cNvPr id="0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525780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55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2362200"/>
            <a:ext cx="81051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 only Keith but also Bradley are good at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xbox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coordinating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correlative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0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1" name="HTMLOption1" r:id="rId3" imgW="1371600" imgH="304920"/>
        </mc:Choice>
        <mc:Fallback>
          <p:control name="HTMLOption1" r:id="rId3" imgW="1371600" imgH="30492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2" name="HTMLOption2" r:id="rId4" imgW="1371600" imgH="304920"/>
        </mc:Choice>
        <mc:Fallback>
          <p:control name="HTMLOption2" r:id="rId4" imgW="1371600" imgH="30492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3" name="HTMLOption3" r:id="rId5" imgW="1371600" imgH="304920"/>
        </mc:Choice>
        <mc:Fallback>
          <p:control name="HTMLOption3" r:id="rId5" imgW="1371600" imgH="30492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4" name="HTMLOption4" r:id="rId6" imgW="1371600" imgH="304920"/>
        </mc:Choice>
        <mc:Fallback>
          <p:control name="HTMLOption4" r:id="rId6" imgW="1371600" imgH="304920">
            <p:pic>
              <p:nvPicPr>
                <p:cNvPr id="0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5" name="HTMLOption5" r:id="rId7" imgW="1371600" imgH="304920"/>
        </mc:Choice>
        <mc:Fallback>
          <p:control name="HTMLOption5" r:id="rId7" imgW="1371600" imgH="304920">
            <p:pic>
              <p:nvPicPr>
                <p:cNvPr id="0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6" name="HTMLOption6" r:id="rId8" imgW="1371600" imgH="304920"/>
        </mc:Choice>
        <mc:Fallback>
          <p:control name="HTMLOption6" r:id="rId8" imgW="1371600" imgH="304920">
            <p:pic>
              <p:nvPicPr>
                <p:cNvPr id="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37" name="HTMLOption7" r:id="rId9" imgW="1371600" imgH="304920"/>
        </mc:Choice>
        <mc:Fallback>
          <p:control name="HTMLOption7" r:id="rId9" imgW="1371600" imgH="304920">
            <p:pic>
              <p:nvPicPr>
                <p:cNvPr id="0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442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2286000"/>
            <a:ext cx="817723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They planned several years for this child's arrival.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correlative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coordinating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63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4" name="HTMLOption1" r:id="rId3" imgW="1371600" imgH="304920"/>
        </mc:Choice>
        <mc:Fallback>
          <p:control name="HTMLOption1" r:id="rId3" imgW="1371600" imgH="30492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5" name="HTMLOption2" r:id="rId4" imgW="1371600" imgH="304920"/>
        </mc:Choice>
        <mc:Fallback>
          <p:control name="HTMLOption2" r:id="rId4" imgW="1371600" imgH="30492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6" name="HTMLOption3" r:id="rId5" imgW="1371600" imgH="304920"/>
        </mc:Choice>
        <mc:Fallback>
          <p:control name="HTMLOption3" r:id="rId5" imgW="1371600" imgH="30492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7" name="HTMLOption4" r:id="rId6" imgW="1371600" imgH="304920"/>
        </mc:Choice>
        <mc:Fallback>
          <p:control name="HTMLOption4" r:id="rId6" imgW="1371600" imgH="304920">
            <p:pic>
              <p:nvPicPr>
                <p:cNvPr id="0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8" name="HTMLOption5" r:id="rId7" imgW="1371600" imgH="304920"/>
        </mc:Choice>
        <mc:Fallback>
          <p:control name="HTMLOption5" r:id="rId7" imgW="1371600" imgH="304920">
            <p:pic>
              <p:nvPicPr>
                <p:cNvPr id="0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9" name="HTMLOption6" r:id="rId8" imgW="1371600" imgH="304920"/>
        </mc:Choice>
        <mc:Fallback>
          <p:control name="HTMLOption6" r:id="rId8" imgW="1371600" imgH="304920">
            <p:pic>
              <p:nvPicPr>
                <p:cNvPr id="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0" name="HTMLOption7" r:id="rId9" imgW="1371600" imgH="304920"/>
        </mc:Choice>
        <mc:Fallback>
          <p:control name="HTMLOption7" r:id="rId9" imgW="1371600" imgH="304920">
            <p:pic>
              <p:nvPicPr>
                <p:cNvPr id="0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1" name="HTMLOption8" r:id="rId10" imgW="1371600" imgH="304920"/>
        </mc:Choice>
        <mc:Fallback>
          <p:control name="HTMLOption8" r:id="rId10" imgW="1371600" imgH="304920">
            <p:pic>
              <p:nvPicPr>
                <p:cNvPr id="0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2" name="HTMLOption9" r:id="rId11" imgW="1371600" imgH="304920"/>
        </mc:Choice>
        <mc:Fallback>
          <p:control name="HTMLOption9" r:id="rId11" imgW="1371600" imgH="304920">
            <p:pic>
              <p:nvPicPr>
                <p:cNvPr id="0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3" name="HTMLOption10" r:id="rId12" imgW="1371600" imgH="304920"/>
        </mc:Choice>
        <mc:Fallback>
          <p:control name="HTMLOption10" r:id="rId12" imgW="1371600" imgH="304920">
            <p:pic>
              <p:nvPicPr>
                <p:cNvPr id="0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4" name="HTMLOption11" r:id="rId13" imgW="1371600" imgH="304920"/>
        </mc:Choice>
        <mc:Fallback>
          <p:control name="HTMLOption11" r:id="rId13" imgW="1371600" imgH="304920">
            <p:pic>
              <p:nvPicPr>
                <p:cNvPr id="0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5" name="HTMLOption12" r:id="rId14" imgW="1371600" imgH="304920"/>
        </mc:Choice>
        <mc:Fallback>
          <p:control name="HTMLOption12" r:id="rId14" imgW="1371600" imgH="304920">
            <p:pic>
              <p:nvPicPr>
                <p:cNvPr id="0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6" name="HTMLOption13" r:id="rId15" imgW="1371600" imgH="304920"/>
        </mc:Choice>
        <mc:Fallback>
          <p:control name="HTMLOption13" r:id="rId15" imgW="1371600" imgH="304920">
            <p:pic>
              <p:nvPicPr>
                <p:cNvPr id="0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7" name="HTMLOption14" r:id="rId16" imgW="1371600" imgH="304920"/>
        </mc:Choice>
        <mc:Fallback>
          <p:control name="HTMLOption14" r:id="rId16" imgW="1371600" imgH="304920">
            <p:pic>
              <p:nvPicPr>
                <p:cNvPr id="0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78" name="HTMLOption15" r:id="rId17" imgW="1371600" imgH="304920"/>
        </mc:Choice>
        <mc:Fallback>
          <p:control name="HTMLOption15" r:id="rId17" imgW="1371600" imgH="304920">
            <p:pic>
              <p:nvPicPr>
                <p:cNvPr id="0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67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509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My captain, Odysseus didn’t </a:t>
            </a:r>
            <a:r>
              <a:rPr lang="en-US" sz="6000" dirty="0" smtClean="0"/>
              <a:t>listen</a:t>
            </a:r>
            <a:r>
              <a:rPr lang="en-US" sz="5400" dirty="0" smtClean="0"/>
              <a:t> to me. 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729335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Appositive or participle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909918" y="4652665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Appositive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336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7840" y="2036233"/>
            <a:ext cx="8646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During our journey we met a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+mj-lt"/>
                <a:ea typeface="+mj-ea"/>
                <a:cs typeface="+mj-cs"/>
              </a:rPr>
              <a:t>Cyclops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800" b="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Polyphemus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72933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Appositive or participle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652665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Appositive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65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91166"/>
            <a:ext cx="8229600" cy="1837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/>
              <a:t>The screaming fans surrounded the thrashing musicians.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729335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participle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92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 sister, Laura </a:t>
            </a:r>
            <a:r>
              <a:rPr lang="en-US" sz="4000" dirty="0" err="1" smtClean="0"/>
              <a:t>Stanczyk</a:t>
            </a:r>
            <a:r>
              <a:rPr lang="en-US" sz="4000" dirty="0" smtClean="0"/>
              <a:t>, owns a casting agency in New York.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3505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Appositive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164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Participle or verb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Biting flies made us leave the campground.</a:t>
            </a:r>
          </a:p>
          <a:p>
            <a:r>
              <a:rPr lang="en-US" sz="3600" dirty="0" smtClean="0"/>
              <a:t>a	Participle	b	Verb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1752600"/>
            <a:ext cx="579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The talking bear was an illusion.</a:t>
            </a:r>
          </a:p>
          <a:p>
            <a:r>
              <a:rPr lang="en-US" sz="4000" dirty="0" smtClean="0"/>
              <a:t>a	participle	b	Verb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82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369</TotalTime>
  <Words>505</Words>
  <Application>Microsoft Office PowerPoint</Application>
  <PresentationFormat>On-screen Show (4:3)</PresentationFormat>
  <Paragraphs>130</Paragraphs>
  <Slides>28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Paper</vt:lpstr>
      <vt:lpstr>Participle or Appositive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Participle or verb</vt:lpstr>
      <vt:lpstr>PowerPoint Presentation</vt:lpstr>
      <vt:lpstr>PowerPoint Presentation</vt:lpstr>
      <vt:lpstr>PowerPoint Presentation</vt:lpstr>
      <vt:lpstr>Adjectival or adverbial</vt:lpstr>
      <vt:lpstr>What’s a preposition?</vt:lpstr>
      <vt:lpstr>Prepositions</vt:lpstr>
      <vt:lpstr>A prepositional phrase</vt:lpstr>
      <vt:lpstr>Dogs can be great friends</vt:lpstr>
      <vt:lpstr>We will meet by the flagpole.</vt:lpstr>
      <vt:lpstr>Liz’s laughed loudly in the gym.</vt:lpstr>
      <vt:lpstr>That dog with the red collar on the porch is mine.</vt:lpstr>
      <vt:lpstr>Adjectival or just Prepositional</vt:lpstr>
      <vt:lpstr>Adjectival or adverbial</vt:lpstr>
      <vt:lpstr>PowerPoint Presentation</vt:lpstr>
      <vt:lpstr>PowerPoint Presentation</vt:lpstr>
      <vt:lpstr>Conjunctions</vt:lpstr>
      <vt:lpstr>Coordinating conjunctions</vt:lpstr>
      <vt:lpstr>CORRELATIVE CONJUNCTIONS</vt:lpstr>
      <vt:lpstr>PowerPoint Presentation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2016-06-09T10:30:05Z</dcterms:created>
  <dcterms:modified xsi:type="dcterms:W3CDTF">2016-06-09T17:52:40Z</dcterms:modified>
</cp:coreProperties>
</file>