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39" d="100"/>
          <a:sy n="39" d="100"/>
        </p:scale>
        <p:origin x="60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-507518"/>
            <a:ext cx="8561747" cy="2541431"/>
          </a:xfrm>
        </p:spPr>
        <p:txBody>
          <a:bodyPr/>
          <a:lstStyle/>
          <a:p>
            <a:r>
              <a:rPr lang="en-US" dirty="0" smtClean="0"/>
              <a:t>Introduction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196543" y="417301"/>
            <a:ext cx="8561746" cy="24000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I. Attention getter</a:t>
            </a:r>
          </a:p>
          <a:p>
            <a:r>
              <a:rPr lang="en-US" sz="4000" dirty="0" smtClean="0"/>
              <a:t>	</a:t>
            </a:r>
            <a:r>
              <a:rPr lang="en-US" sz="4000" i="1" dirty="0" smtClean="0"/>
              <a:t>a. transition sentence into plot  summary</a:t>
            </a:r>
          </a:p>
          <a:p>
            <a:r>
              <a:rPr lang="en-US" sz="4000" dirty="0" smtClean="0"/>
              <a:t>II. Plot summary</a:t>
            </a:r>
          </a:p>
          <a:p>
            <a:r>
              <a:rPr lang="en-US" sz="4000" dirty="0" smtClean="0"/>
              <a:t>III. Theme statement</a:t>
            </a:r>
          </a:p>
          <a:p>
            <a:r>
              <a:rPr lang="en-US" sz="4000" dirty="0" smtClean="0"/>
              <a:t>	</a:t>
            </a:r>
            <a:r>
              <a:rPr lang="en-US" sz="4000" i="1" dirty="0" smtClean="0"/>
              <a:t>a. Evidence to be introduced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9563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latin typeface="+mj-lt"/>
              </a:rPr>
              <a:t>I. Attention getter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 </a:t>
            </a:r>
            <a:r>
              <a:rPr lang="en-US" sz="4000" i="1" dirty="0" smtClean="0">
                <a:latin typeface="+mj-lt"/>
              </a:rPr>
              <a:t>quote or statistic or  </a:t>
            </a:r>
            <a:r>
              <a:rPr lang="en-US" sz="4000" i="1" dirty="0">
                <a:latin typeface="+mj-lt"/>
              </a:rPr>
              <a:t>open ended </a:t>
            </a:r>
            <a:r>
              <a:rPr lang="en-US" sz="4000" i="1" dirty="0" smtClean="0">
                <a:latin typeface="+mj-lt"/>
              </a:rPr>
              <a:t>question or </a:t>
            </a:r>
            <a:r>
              <a:rPr lang="en-US" sz="4000" i="1" dirty="0">
                <a:latin typeface="+mj-lt"/>
              </a:rPr>
              <a:t>personal </a:t>
            </a:r>
            <a:r>
              <a:rPr lang="en-US" sz="4000" i="1" dirty="0" smtClean="0">
                <a:latin typeface="+mj-lt"/>
              </a:rPr>
              <a:t>narrative</a:t>
            </a:r>
            <a:r>
              <a:rPr lang="en-US" sz="4000" i="1" dirty="0">
                <a:latin typeface="+mj-lt"/>
              </a:rPr>
              <a:t/>
            </a:r>
            <a:br>
              <a:rPr lang="en-US" sz="4000" i="1" dirty="0">
                <a:latin typeface="+mj-lt"/>
              </a:rPr>
            </a:br>
            <a:endParaRPr lang="en-US" sz="4000" i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982" y="1496497"/>
            <a:ext cx="9520158" cy="2358811"/>
          </a:xfrm>
        </p:spPr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dirty="0" smtClean="0">
                <a:latin typeface="+mj-lt"/>
              </a:rPr>
              <a:t>II. Plot </a:t>
            </a:r>
            <a:r>
              <a:rPr lang="en-US" sz="4000" dirty="0">
                <a:latin typeface="+mj-lt"/>
              </a:rPr>
              <a:t>summary 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include </a:t>
            </a:r>
            <a:r>
              <a:rPr lang="en-US" sz="4000" i="1" dirty="0">
                <a:latin typeface="+mj-lt"/>
              </a:rPr>
              <a:t>the (</a:t>
            </a:r>
            <a:r>
              <a:rPr lang="en-US" sz="4000" i="1" dirty="0" err="1">
                <a:latin typeface="+mj-lt"/>
              </a:rPr>
              <a:t>adj</a:t>
            </a:r>
            <a:r>
              <a:rPr lang="en-US" sz="4000" i="1" dirty="0">
                <a:latin typeface="+mj-lt"/>
              </a:rPr>
              <a:t>) main character</a:t>
            </a:r>
            <a:r>
              <a:rPr lang="en-US" sz="4000" i="1" dirty="0" smtClean="0">
                <a:latin typeface="+mj-lt"/>
              </a:rPr>
              <a:t>;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“a </a:t>
            </a:r>
            <a:r>
              <a:rPr lang="en-US" sz="4000" i="1" dirty="0">
                <a:latin typeface="+mj-lt"/>
              </a:rPr>
              <a:t>series of (</a:t>
            </a:r>
            <a:r>
              <a:rPr lang="en-US" sz="4000" i="1" dirty="0" err="1">
                <a:latin typeface="+mj-lt"/>
              </a:rPr>
              <a:t>adj</a:t>
            </a:r>
            <a:r>
              <a:rPr lang="en-US" sz="4000" i="1" dirty="0">
                <a:latin typeface="+mj-lt"/>
              </a:rPr>
              <a:t>) </a:t>
            </a:r>
            <a:r>
              <a:rPr lang="en-US" sz="4000" i="1" dirty="0" smtClean="0">
                <a:latin typeface="+mj-lt"/>
              </a:rPr>
              <a:t>events”; 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what </a:t>
            </a:r>
            <a:r>
              <a:rPr lang="en-US" sz="4000" i="1" dirty="0">
                <a:latin typeface="+mj-lt"/>
              </a:rPr>
              <a:t>happens to them in a general sense (nothing </a:t>
            </a:r>
            <a:r>
              <a:rPr lang="en-US" sz="4000" i="1" dirty="0" smtClean="0">
                <a:latin typeface="+mj-lt"/>
              </a:rPr>
              <a:t>specific just a general synopsis)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69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561" y="1743631"/>
            <a:ext cx="9520158" cy="2037535"/>
          </a:xfrm>
        </p:spPr>
        <p:txBody>
          <a:bodyPr>
            <a:noAutofit/>
          </a:bodyPr>
          <a:lstStyle/>
          <a:p>
            <a:pPr lvl="0"/>
            <a:r>
              <a:rPr lang="en-US" sz="4000" dirty="0" smtClean="0"/>
              <a:t>III. Theme </a:t>
            </a:r>
            <a:r>
              <a:rPr lang="en-US" sz="4000" dirty="0"/>
              <a:t>statement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 smtClean="0"/>
              <a:t>the </a:t>
            </a:r>
            <a:r>
              <a:rPr lang="en-US" sz="4000" i="1" dirty="0"/>
              <a:t>lesson learned about the main idea and why it is important to </a:t>
            </a:r>
            <a:r>
              <a:rPr lang="en-US" sz="4000" i="1" dirty="0" smtClean="0"/>
              <a:t>learn</a:t>
            </a:r>
            <a:br>
              <a:rPr lang="en-US" sz="4000" i="1" dirty="0" smtClean="0"/>
            </a:br>
            <a:r>
              <a:rPr lang="en-US" sz="4000" i="1" dirty="0" smtClean="0"/>
              <a:t>Evidence that will support that theme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0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</TotalTime>
  <Words>18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Gallery</vt:lpstr>
      <vt:lpstr>Introduction paragraph</vt:lpstr>
      <vt:lpstr>PowerPoint Presentation</vt:lpstr>
      <vt:lpstr>I. Attention getter  quote or statistic or  open ended question or personal narrative </vt:lpstr>
      <vt:lpstr>II. Plot summary  include the (adj) main character; “a series of (adj) events”;  what happens to them in a general sense (nothing specific just a general synopsis) </vt:lpstr>
      <vt:lpstr>III. Theme statement  the lesson learned about the main idea and why it is important to learn Evidence that will support that theme 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paragraph</dc:title>
  <dc:creator>JENNIFER STANCZYK</dc:creator>
  <cp:lastModifiedBy>JENNIFER STANCZYK</cp:lastModifiedBy>
  <cp:revision>2</cp:revision>
  <dcterms:created xsi:type="dcterms:W3CDTF">2017-01-13T11:18:41Z</dcterms:created>
  <dcterms:modified xsi:type="dcterms:W3CDTF">2017-01-13T11:35:03Z</dcterms:modified>
</cp:coreProperties>
</file>