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Default Extension="jpeg" ContentType="image/jpeg"/>
  <Default Extension="xml" ContentType="application/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Default Extension="wav" ContentType="audio/wav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slides/slide22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720" r:id="rId1"/>
  </p:sldMasterIdLst>
  <p:sldIdLst>
    <p:sldId id="265" r:id="rId2"/>
    <p:sldId id="257" r:id="rId3"/>
    <p:sldId id="267" r:id="rId4"/>
    <p:sldId id="258" r:id="rId5"/>
    <p:sldId id="259" r:id="rId6"/>
    <p:sldId id="266" r:id="rId7"/>
    <p:sldId id="260" r:id="rId8"/>
    <p:sldId id="261" r:id="rId9"/>
    <p:sldId id="262" r:id="rId10"/>
    <p:sldId id="268" r:id="rId11"/>
    <p:sldId id="263" r:id="rId12"/>
    <p:sldId id="269" r:id="rId13"/>
    <p:sldId id="270" r:id="rId14"/>
    <p:sldId id="264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  <a:srgbClr val="FF0000"/>
        </p14:laserClr>
      </p:ext>
      <p:ext uri="{2FDB2607-1784-4EEB-B798-7EB5836EED8A}">
        <p14:showMediaCtrls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"/>
      </p:ext>
    </p:extLst>
  </p:showPr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6555" autoAdjust="0"/>
    <p:restoredTop sz="94660"/>
  </p:normalViewPr>
  <p:slideViewPr>
    <p:cSldViewPr snapToGrid="0" snapToObjects="1">
      <p:cViewPr>
        <p:scale>
          <a:sx n="91" d="100"/>
          <a:sy n="91" d="100"/>
        </p:scale>
        <p:origin x="-808" y="-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7303B-11C3-2A4D-A8A7-3B7666D0A2FE}" type="datetimeFigureOut">
              <a:rPr lang="en-US" smtClean="0"/>
              <a:pPr/>
              <a:t>3/28/16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6CBC0012-FA4C-C448-95EB-B9B3A551B8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7303B-11C3-2A4D-A8A7-3B7666D0A2FE}" type="datetimeFigureOut">
              <a:rPr lang="en-US" smtClean="0"/>
              <a:pPr/>
              <a:t>3/28/16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C0012-FA4C-C448-95EB-B9B3A551B8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7303B-11C3-2A4D-A8A7-3B7666D0A2FE}" type="datetimeFigureOut">
              <a:rPr lang="en-US" smtClean="0"/>
              <a:pPr/>
              <a:t>3/28/16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C0012-FA4C-C448-95EB-B9B3A551B8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7303B-11C3-2A4D-A8A7-3B7666D0A2FE}" type="datetimeFigureOut">
              <a:rPr lang="en-US" smtClean="0"/>
              <a:pPr/>
              <a:t>3/28/16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6CBC0012-FA4C-C448-95EB-B9B3A551B8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7303B-11C3-2A4D-A8A7-3B7666D0A2FE}" type="datetimeFigureOut">
              <a:rPr lang="en-US" smtClean="0"/>
              <a:pPr/>
              <a:t>3/28/16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C0012-FA4C-C448-95EB-B9B3A551B8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7303B-11C3-2A4D-A8A7-3B7666D0A2FE}" type="datetimeFigureOut">
              <a:rPr lang="en-US" smtClean="0"/>
              <a:pPr/>
              <a:t>3/28/16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C0012-FA4C-C448-95EB-B9B3A551B8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7303B-11C3-2A4D-A8A7-3B7666D0A2FE}" type="datetimeFigureOut">
              <a:rPr lang="en-US" smtClean="0"/>
              <a:pPr/>
              <a:t>3/28/16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6CBC0012-FA4C-C448-95EB-B9B3A551B8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7303B-11C3-2A4D-A8A7-3B7666D0A2FE}" type="datetimeFigureOut">
              <a:rPr lang="en-US" smtClean="0"/>
              <a:pPr/>
              <a:t>3/28/16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C0012-FA4C-C448-95EB-B9B3A551B8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7303B-11C3-2A4D-A8A7-3B7666D0A2FE}" type="datetimeFigureOut">
              <a:rPr lang="en-US" smtClean="0"/>
              <a:pPr/>
              <a:t>3/28/16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C0012-FA4C-C448-95EB-B9B3A551B8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7303B-11C3-2A4D-A8A7-3B7666D0A2FE}" type="datetimeFigureOut">
              <a:rPr lang="en-US" smtClean="0"/>
              <a:pPr/>
              <a:t>3/28/16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C0012-FA4C-C448-95EB-B9B3A551B8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7303B-11C3-2A4D-A8A7-3B7666D0A2FE}" type="datetimeFigureOut">
              <a:rPr lang="en-US" smtClean="0"/>
              <a:pPr/>
              <a:t>3/28/16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C0012-FA4C-C448-95EB-B9B3A551B8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BE7303B-11C3-2A4D-A8A7-3B7666D0A2FE}" type="datetimeFigureOut">
              <a:rPr lang="en-US" smtClean="0"/>
              <a:pPr/>
              <a:t>3/28/16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CBC0012-FA4C-C448-95EB-B9B3A551B8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wav"/><Relationship Id="rId4" Type="http://schemas.openxmlformats.org/officeDocument/2006/relationships/image" Target="../media/image3.png"/><Relationship Id="rId1" Type="http://schemas.openxmlformats.org/officeDocument/2006/relationships/audio" Target="../media/media1.wav"/><Relationship Id="rId2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0.wav"/><Relationship Id="rId4" Type="http://schemas.openxmlformats.org/officeDocument/2006/relationships/image" Target="../media/image9.png"/><Relationship Id="rId1" Type="http://schemas.openxmlformats.org/officeDocument/2006/relationships/audio" Target="../media/media10.wav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1.wav"/><Relationship Id="rId4" Type="http://schemas.openxmlformats.org/officeDocument/2006/relationships/image" Target="../media/image9.png"/><Relationship Id="rId1" Type="http://schemas.openxmlformats.org/officeDocument/2006/relationships/audio" Target="../media/media11.wav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2.wav"/><Relationship Id="rId4" Type="http://schemas.openxmlformats.org/officeDocument/2006/relationships/image" Target="../media/image9.png"/><Relationship Id="rId1" Type="http://schemas.openxmlformats.org/officeDocument/2006/relationships/audio" Target="../media/media12.wav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4" Type="http://schemas.openxmlformats.org/officeDocument/2006/relationships/image" Target="../media/image9.png"/><Relationship Id="rId1" Type="http://schemas.openxmlformats.org/officeDocument/2006/relationships/audio" Target="../media/media13.wav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4.wav"/><Relationship Id="rId4" Type="http://schemas.openxmlformats.org/officeDocument/2006/relationships/image" Target="../media/image9.png"/><Relationship Id="rId1" Type="http://schemas.openxmlformats.org/officeDocument/2006/relationships/audio" Target="../media/media14.wav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15.wav"/><Relationship Id="rId4" Type="http://schemas.openxmlformats.org/officeDocument/2006/relationships/image" Target="../media/image9.png"/><Relationship Id="rId1" Type="http://schemas.openxmlformats.org/officeDocument/2006/relationships/audio" Target="../media/media15.wav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6.wav"/><Relationship Id="rId4" Type="http://schemas.openxmlformats.org/officeDocument/2006/relationships/image" Target="../media/image9.png"/><Relationship Id="rId1" Type="http://schemas.openxmlformats.org/officeDocument/2006/relationships/audio" Target="../media/media16.wav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17.wav"/><Relationship Id="rId4" Type="http://schemas.openxmlformats.org/officeDocument/2006/relationships/image" Target="../media/image9.png"/><Relationship Id="rId1" Type="http://schemas.openxmlformats.org/officeDocument/2006/relationships/audio" Target="../media/media17.wav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18.wav"/><Relationship Id="rId4" Type="http://schemas.openxmlformats.org/officeDocument/2006/relationships/image" Target="../media/image9.png"/><Relationship Id="rId1" Type="http://schemas.openxmlformats.org/officeDocument/2006/relationships/audio" Target="../media/media18.wav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wav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1" Type="http://schemas.openxmlformats.org/officeDocument/2006/relationships/audio" Target="../media/media2.wav"/><Relationship Id="rId2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wav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audio" Target="../media/media3.wav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4.wav"/><Relationship Id="rId4" Type="http://schemas.openxmlformats.org/officeDocument/2006/relationships/image" Target="../media/image3.png"/><Relationship Id="rId1" Type="http://schemas.openxmlformats.org/officeDocument/2006/relationships/audio" Target="../media/media4.wav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5.wav"/><Relationship Id="rId4" Type="http://schemas.openxmlformats.org/officeDocument/2006/relationships/image" Target="../media/image3.png"/><Relationship Id="rId5" Type="http://schemas.openxmlformats.org/officeDocument/2006/relationships/image" Target="../media/image7.jpeg"/><Relationship Id="rId1" Type="http://schemas.openxmlformats.org/officeDocument/2006/relationships/audio" Target="../media/media5.wav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microsoft.com/office/2007/relationships/media" Target="../media/media6.wav"/><Relationship Id="rId5" Type="http://schemas.openxmlformats.org/officeDocument/2006/relationships/image" Target="../media/image3.png"/><Relationship Id="rId6" Type="http://schemas.microsoft.com/office/2007/relationships/media" Target="../media/media7.wav"/><Relationship Id="rId1" Type="http://schemas.openxmlformats.org/officeDocument/2006/relationships/audio" Target="../media/media6.wav"/><Relationship Id="rId2" Type="http://schemas.openxmlformats.org/officeDocument/2006/relationships/audio" Target="../media/media7.wav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8.wav"/><Relationship Id="rId4" Type="http://schemas.openxmlformats.org/officeDocument/2006/relationships/image" Target="../media/image9.png"/><Relationship Id="rId1" Type="http://schemas.openxmlformats.org/officeDocument/2006/relationships/audio" Target="../media/media8.wav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9.wav"/><Relationship Id="rId4" Type="http://schemas.openxmlformats.org/officeDocument/2006/relationships/image" Target="../media/image9.png"/><Relationship Id="rId1" Type="http://schemas.openxmlformats.org/officeDocument/2006/relationships/audio" Target="../media/media9.wav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llweirdos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0564316">
            <a:off x="457200" y="2041390"/>
            <a:ext cx="8229600" cy="1143000"/>
          </a:xfrm>
        </p:spPr>
        <p:txBody>
          <a:bodyPr>
            <a:noAutofit/>
          </a:bodyPr>
          <a:lstStyle/>
          <a:p>
            <a:r>
              <a:rPr lang="en-US" sz="8800" b="1" dirty="0" err="1" smtClean="0">
                <a:solidFill>
                  <a:srgbClr val="008000"/>
                </a:solidFill>
              </a:rPr>
              <a:t>Verbals</a:t>
            </a:r>
            <a:endParaRPr lang="en-US" sz="8800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2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yourmission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6138"/>
            <a:ext cx="8229600" cy="1143000"/>
          </a:xfrm>
        </p:spPr>
        <p:txBody>
          <a:bodyPr>
            <a:noAutofit/>
          </a:bodyPr>
          <a:lstStyle/>
          <a:p>
            <a:pPr lvl="1" algn="ctr" defTabSz="457200" rtl="0">
              <a:spcBef>
                <a:spcPct val="0"/>
              </a:spcBef>
            </a:pPr>
            <a:r>
              <a:rPr lang="en-US" sz="3600" dirty="0" smtClean="0"/>
              <a:t>3. Does it answer Which one or What kind?</a:t>
            </a:r>
            <a:br>
              <a:rPr lang="en-US" sz="3600" dirty="0" smtClean="0"/>
            </a:b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925099" y="2729805"/>
            <a:ext cx="618630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charset="2"/>
              <a:buChar char="ü"/>
            </a:pPr>
            <a:endParaRPr lang="en-US" sz="2800" dirty="0" smtClean="0"/>
          </a:p>
          <a:p>
            <a:pPr>
              <a:buFont typeface="Wingdings" charset="2"/>
              <a:buChar char="ü"/>
            </a:pPr>
            <a:r>
              <a:rPr lang="en-US" sz="2800" dirty="0" smtClean="0"/>
              <a:t>Which baby?  </a:t>
            </a:r>
            <a:r>
              <a:rPr lang="en-US" sz="2800" dirty="0" smtClean="0">
                <a:solidFill>
                  <a:srgbClr val="660066"/>
                </a:solidFill>
              </a:rPr>
              <a:t>The </a:t>
            </a:r>
            <a:r>
              <a:rPr lang="en-US" sz="2800" dirty="0" smtClean="0">
                <a:solidFill>
                  <a:srgbClr val="FF6600"/>
                </a:solidFill>
              </a:rPr>
              <a:t>crying</a:t>
            </a:r>
            <a:r>
              <a:rPr lang="en-US" sz="2800" dirty="0" smtClean="0">
                <a:solidFill>
                  <a:srgbClr val="660066"/>
                </a:solidFill>
              </a:rPr>
              <a:t> baby</a:t>
            </a:r>
          </a:p>
          <a:p>
            <a:pPr>
              <a:buFont typeface="Wingdings" charset="2"/>
              <a:buChar char="ü"/>
            </a:pPr>
            <a:r>
              <a:rPr lang="en-US" sz="2800" dirty="0" smtClean="0"/>
              <a:t>Which spider? </a:t>
            </a:r>
            <a:r>
              <a:rPr lang="en-US" sz="2800" dirty="0" smtClean="0">
                <a:solidFill>
                  <a:srgbClr val="660066"/>
                </a:solidFill>
              </a:rPr>
              <a:t>The</a:t>
            </a:r>
            <a:r>
              <a:rPr lang="en-US" sz="2800" dirty="0" smtClean="0">
                <a:solidFill>
                  <a:srgbClr val="FF6600"/>
                </a:solidFill>
              </a:rPr>
              <a:t> crouching </a:t>
            </a:r>
            <a:r>
              <a:rPr lang="en-US" sz="2800" dirty="0" smtClean="0">
                <a:solidFill>
                  <a:srgbClr val="660066"/>
                </a:solidFill>
              </a:rPr>
              <a:t>spider</a:t>
            </a:r>
            <a:endParaRPr lang="en-US" sz="2800" dirty="0">
              <a:solidFill>
                <a:srgbClr val="660066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rot="20036517">
            <a:off x="1372856" y="2037287"/>
            <a:ext cx="546853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rgbClr val="FF66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PARTICIPLE</a:t>
            </a:r>
            <a:endParaRPr lang="en-US" sz="5400" b="1" cap="none" spc="0" dirty="0">
              <a:ln w="11430"/>
              <a:solidFill>
                <a:srgbClr val="FF66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3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4" grpId="0" build="p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vMALV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Try 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i="1" dirty="0"/>
              <a:t>mangled pair of sunglasses, bruised face, broken arm, and bleeding knees meant</a:t>
            </a:r>
            <a:r>
              <a:rPr lang="en-US" i="1" dirty="0" smtClean="0"/>
              <a:t> Odysseus </a:t>
            </a:r>
            <a:r>
              <a:rPr lang="en-US" i="1" dirty="0"/>
              <a:t>had taken another spill on</a:t>
            </a:r>
            <a:r>
              <a:rPr lang="en-US" i="1" dirty="0" smtClean="0"/>
              <a:t> his ram.</a:t>
            </a:r>
          </a:p>
          <a:p>
            <a:endParaRPr lang="en-US" i="1" dirty="0" smtClean="0"/>
          </a:p>
          <a:p>
            <a:pPr marL="514350" indent="-514350">
              <a:buFont typeface="Wingdings" charset="2"/>
              <a:buAutoNum type="arabicPlain"/>
            </a:pPr>
            <a:r>
              <a:rPr lang="en-US" i="1" dirty="0" smtClean="0"/>
              <a:t>What looks like verbs? Eliminated the main verb. (what the subject did)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8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94267" y="626533"/>
            <a:ext cx="7596951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Wingdings" charset="2"/>
              <a:buAutoNum type="arabicPlain" startAt="2"/>
            </a:pPr>
            <a:r>
              <a:rPr lang="en-US" sz="3700" dirty="0" smtClean="0"/>
              <a:t>Are any of those verbs modifying </a:t>
            </a:r>
          </a:p>
          <a:p>
            <a:pPr marL="514350" indent="-514350"/>
            <a:r>
              <a:rPr lang="en-US" sz="3700" dirty="0" smtClean="0"/>
              <a:t>nouns?</a:t>
            </a:r>
            <a:endParaRPr lang="en-US" sz="3700" dirty="0"/>
          </a:p>
        </p:txBody>
      </p:sp>
      <p:sp>
        <p:nvSpPr>
          <p:cNvPr id="8" name="Rectangle 7"/>
          <p:cNvSpPr/>
          <p:nvPr/>
        </p:nvSpPr>
        <p:spPr>
          <a:xfrm>
            <a:off x="406400" y="2336800"/>
            <a:ext cx="8144933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dirty="0" smtClean="0"/>
              <a:t>The </a:t>
            </a:r>
            <a:r>
              <a:rPr lang="en-US" sz="3400" i="1" dirty="0" smtClean="0"/>
              <a:t>mangled pair of sunglasses, bruised face, broken arm, and bleeding knees meant Odysseus had taken another spill on his ram.</a:t>
            </a:r>
          </a:p>
        </p:txBody>
      </p:sp>
      <p:pic>
        <p:nvPicPr>
          <p:cNvPr id="2" name="niceChianti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6138"/>
            <a:ext cx="8229600" cy="1143000"/>
          </a:xfrm>
        </p:spPr>
        <p:txBody>
          <a:bodyPr>
            <a:noAutofit/>
          </a:bodyPr>
          <a:lstStyle/>
          <a:p>
            <a:pPr lvl="1" algn="ctr" defTabSz="457200" rtl="0">
              <a:spcBef>
                <a:spcPct val="0"/>
              </a:spcBef>
            </a:pPr>
            <a:r>
              <a:rPr lang="en-US" sz="3600" dirty="0" smtClean="0"/>
              <a:t>3. Does it answer Which one or What kind?</a:t>
            </a:r>
            <a:br>
              <a:rPr lang="en-US" sz="3600" dirty="0" smtClean="0"/>
            </a:br>
            <a:endParaRPr lang="en-US" sz="3600" dirty="0"/>
          </a:p>
        </p:txBody>
      </p:sp>
      <p:sp>
        <p:nvSpPr>
          <p:cNvPr id="6" name="Rectangle 5"/>
          <p:cNvSpPr/>
          <p:nvPr/>
        </p:nvSpPr>
        <p:spPr>
          <a:xfrm>
            <a:off x="406400" y="2336800"/>
            <a:ext cx="8144933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dirty="0" smtClean="0"/>
              <a:t>The </a:t>
            </a:r>
            <a:r>
              <a:rPr lang="en-US" sz="3400" i="1" dirty="0" smtClean="0"/>
              <a:t>mangled pair of sunglasses, bruised face, broken arm, and bleeding knees meant Odysseus had taken another spill on his ram.</a:t>
            </a:r>
          </a:p>
        </p:txBody>
      </p:sp>
      <p:pic>
        <p:nvPicPr>
          <p:cNvPr id="3" name="no free rides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06400" y="982133"/>
            <a:ext cx="8144933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dirty="0" smtClean="0"/>
              <a:t>The </a:t>
            </a:r>
            <a:r>
              <a:rPr lang="en-US" sz="3400" i="1" dirty="0" smtClean="0">
                <a:solidFill>
                  <a:srgbClr val="FF6600"/>
                </a:solidFill>
              </a:rPr>
              <a:t>mangled</a:t>
            </a:r>
            <a:r>
              <a:rPr lang="en-US" sz="3400" i="1" dirty="0" smtClean="0"/>
              <a:t> pair of sunglasses, </a:t>
            </a:r>
            <a:r>
              <a:rPr lang="en-US" sz="3400" i="1" dirty="0" smtClean="0">
                <a:solidFill>
                  <a:srgbClr val="FF6600"/>
                </a:solidFill>
              </a:rPr>
              <a:t>bruised</a:t>
            </a:r>
            <a:r>
              <a:rPr lang="en-US" sz="3400" i="1" dirty="0" smtClean="0"/>
              <a:t> face, </a:t>
            </a:r>
            <a:r>
              <a:rPr lang="en-US" sz="3400" i="1" dirty="0" smtClean="0">
                <a:solidFill>
                  <a:srgbClr val="FF6600"/>
                </a:solidFill>
              </a:rPr>
              <a:t>broken</a:t>
            </a:r>
            <a:r>
              <a:rPr lang="en-US" sz="3400" i="1" dirty="0" smtClean="0"/>
              <a:t> arm, and </a:t>
            </a:r>
            <a:r>
              <a:rPr lang="en-US" sz="3400" i="1" dirty="0" smtClean="0">
                <a:solidFill>
                  <a:srgbClr val="FF6600"/>
                </a:solidFill>
              </a:rPr>
              <a:t>bleeding</a:t>
            </a:r>
            <a:r>
              <a:rPr lang="en-US" sz="3400" i="1" dirty="0" smtClean="0"/>
              <a:t> knees meant Odysseus had taken another spill on his ram.</a:t>
            </a:r>
          </a:p>
        </p:txBody>
      </p:sp>
      <p:sp>
        <p:nvSpPr>
          <p:cNvPr id="8" name="Rectangle 7"/>
          <p:cNvSpPr/>
          <p:nvPr/>
        </p:nvSpPr>
        <p:spPr>
          <a:xfrm rot="20036517">
            <a:off x="1965522" y="3653138"/>
            <a:ext cx="546853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rgbClr val="FF66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PARTICIPLE</a:t>
            </a:r>
            <a:endParaRPr lang="en-US" sz="5400" b="1" cap="none" spc="0" dirty="0">
              <a:ln w="11430"/>
              <a:solidFill>
                <a:srgbClr val="FF66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" name="respectme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Try it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786467"/>
          </a:xfrm>
        </p:spPr>
        <p:txBody>
          <a:bodyPr/>
          <a:lstStyle/>
          <a:p>
            <a:r>
              <a:rPr lang="en-US" dirty="0" smtClean="0"/>
              <a:t>The exhausted singers bowed before the cheering fans.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29733" y="3105835"/>
            <a:ext cx="74168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Wingdings" charset="2"/>
              <a:buAutoNum type="arabicPlain"/>
            </a:pPr>
            <a:r>
              <a:rPr lang="en-US" sz="3800" i="1" dirty="0" smtClean="0"/>
              <a:t>What looks like verbs? Eliminated the main verb. (what the subject did)</a:t>
            </a:r>
          </a:p>
        </p:txBody>
      </p:sp>
      <p:pic>
        <p:nvPicPr>
          <p:cNvPr id="5" name="anxietyattack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Wingdings" charset="2"/>
              <a:buAutoNum type="arabicPlain" startAt="2"/>
            </a:pPr>
            <a:r>
              <a:rPr lang="en-US" sz="3700" dirty="0" smtClean="0"/>
              <a:t>Are any of those verbs modifying </a:t>
            </a:r>
          </a:p>
          <a:p>
            <a:pPr marL="514350" indent="-514350"/>
            <a:r>
              <a:rPr lang="en-US" sz="3700" dirty="0" smtClean="0"/>
              <a:t>nouns?</a:t>
            </a:r>
            <a:endParaRPr lang="en-US" sz="37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600200"/>
            <a:ext cx="8229600" cy="1786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exhausted singers bowed before the cheering fans.</a:t>
            </a:r>
          </a:p>
        </p:txBody>
      </p:sp>
      <p:pic>
        <p:nvPicPr>
          <p:cNvPr id="2" name="betterthanthis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1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harder than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37067" y="254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1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3. Does it answer Which one or What kind?</a:t>
            </a:r>
            <a:b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</a:b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600200"/>
            <a:ext cx="8229600" cy="1786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exhausted singers bowed before the cheering fans.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98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98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Ondays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Try it now with the steps in your notes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837267"/>
          </a:xfrm>
        </p:spPr>
        <p:txBody>
          <a:bodyPr/>
          <a:lstStyle/>
          <a:p>
            <a:r>
              <a:rPr lang="en-US" dirty="0" smtClean="0"/>
              <a:t>The screaming fans surrounded the thrashing musicians.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3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Their manager, surprised and frightened, pulled them off the stage.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ontknowtalkingabout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72248" y="3124200"/>
            <a:ext cx="6096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008000"/>
                </a:solidFill>
              </a:rPr>
              <a:t>Verbals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dirty="0" smtClean="0"/>
              <a:t>When a word </a:t>
            </a:r>
            <a:r>
              <a:rPr lang="en-US" sz="3600" b="1" dirty="0" smtClean="0"/>
              <a:t>could be a verb </a:t>
            </a:r>
            <a:r>
              <a:rPr lang="en-US" dirty="0" smtClean="0"/>
              <a:t>but </a:t>
            </a:r>
          </a:p>
          <a:p>
            <a:pPr algn="ctr">
              <a:buNone/>
            </a:pPr>
            <a:r>
              <a:rPr lang="en-US" dirty="0" smtClean="0"/>
              <a:t>it’s </a:t>
            </a:r>
            <a:r>
              <a:rPr lang="en-US" sz="3600" b="1" dirty="0" smtClean="0"/>
              <a:t>used as another part of speech</a:t>
            </a:r>
            <a:endParaRPr lang="en-US" b="1" dirty="0" smtClean="0"/>
          </a:p>
          <a:p>
            <a:pPr algn="ctr">
              <a:buNone/>
            </a:pPr>
            <a:endParaRPr lang="en-US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Used like adjectives- </a:t>
            </a:r>
            <a:r>
              <a:rPr lang="en-US" dirty="0" smtClean="0">
                <a:solidFill>
                  <a:srgbClr val="008000"/>
                </a:solidFill>
              </a:rPr>
              <a:t>Participles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Used like </a:t>
            </a:r>
            <a:r>
              <a:rPr lang="en-US" dirty="0" smtClean="0"/>
              <a:t>Nouns- </a:t>
            </a:r>
            <a:r>
              <a:rPr lang="en-US" dirty="0" smtClean="0">
                <a:solidFill>
                  <a:srgbClr val="008000"/>
                </a:solidFill>
              </a:rPr>
              <a:t>Gerunds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Used like Noun</a:t>
            </a:r>
            <a:r>
              <a:rPr lang="en-US" dirty="0" smtClean="0"/>
              <a:t>, adjective or an Adverb- </a:t>
            </a:r>
            <a:r>
              <a:rPr lang="en-US" dirty="0" smtClean="0">
                <a:solidFill>
                  <a:srgbClr val="008000"/>
                </a:solidFill>
              </a:rPr>
              <a:t>Infinitives</a:t>
            </a:r>
          </a:p>
        </p:txBody>
      </p:sp>
      <p:pic>
        <p:nvPicPr>
          <p:cNvPr id="1028" name="Picture 4" descr="https://sp.yimg.com/xj/th?id=OIP.M74759e108039d9741c137a577d0b0709H0&amp;pid=15.1&amp;P=0&amp;w=300&amp;h=3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35354" y="2762249"/>
            <a:ext cx="2352675" cy="194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55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5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One last bit about participles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Present participles end in ING</a:t>
            </a:r>
          </a:p>
          <a:p>
            <a:endParaRPr lang="en-US" dirty="0" smtClean="0"/>
          </a:p>
          <a:p>
            <a:r>
              <a:rPr lang="en-US" dirty="0" smtClean="0"/>
              <a:t>Past participles usually end in  ED, sometimes n, t, or en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Present or past participle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Burning</a:t>
            </a:r>
          </a:p>
          <a:p>
            <a:r>
              <a:rPr lang="en-US" dirty="0" smtClean="0"/>
              <a:t>Discarded</a:t>
            </a:r>
          </a:p>
          <a:p>
            <a:r>
              <a:rPr lang="en-US" dirty="0" smtClean="0"/>
              <a:t>Hushed</a:t>
            </a:r>
          </a:p>
          <a:p>
            <a:r>
              <a:rPr lang="en-US" dirty="0" smtClean="0"/>
              <a:t>Torn</a:t>
            </a:r>
          </a:p>
          <a:p>
            <a:r>
              <a:rPr lang="en-US" dirty="0" smtClean="0"/>
              <a:t>Howling</a:t>
            </a:r>
          </a:p>
          <a:p>
            <a:r>
              <a:rPr lang="en-US" dirty="0" smtClean="0"/>
              <a:t>Bent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0766868">
            <a:off x="457200" y="2138413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Let’s just focus on</a:t>
            </a:r>
            <a:r>
              <a:rPr lang="en-US" dirty="0" smtClean="0">
                <a:solidFill>
                  <a:srgbClr val="008000"/>
                </a:solidFill>
              </a:rPr>
              <a:t> Participles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4" name="rewind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41062" y="2963097"/>
            <a:ext cx="3590925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9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learsupnothing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30122" y="5362904"/>
            <a:ext cx="6096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Participles are when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105725"/>
          </a:xfrm>
        </p:spPr>
        <p:txBody>
          <a:bodyPr/>
          <a:lstStyle/>
          <a:p>
            <a:pPr algn="ctr">
              <a:buFont typeface="Wingdings" panose="05000000000000000000" pitchFamily="2" charset="2"/>
              <a:buChar char="ü"/>
            </a:pPr>
            <a:r>
              <a:rPr lang="en-US" dirty="0" smtClean="0"/>
              <a:t>Verbs are acting like an Adjective</a:t>
            </a:r>
            <a:endParaRPr lang="en-US" dirty="0"/>
          </a:p>
        </p:txBody>
      </p:sp>
      <p:grpSp>
        <p:nvGrpSpPr>
          <p:cNvPr id="31" name="Group 30"/>
          <p:cNvGrpSpPr/>
          <p:nvPr/>
        </p:nvGrpSpPr>
        <p:grpSpPr>
          <a:xfrm>
            <a:off x="301180" y="2690241"/>
            <a:ext cx="4301067" cy="2200606"/>
            <a:chOff x="594774" y="2690240"/>
            <a:chExt cx="4301067" cy="2200606"/>
          </a:xfrm>
        </p:grpSpPr>
        <p:grpSp>
          <p:nvGrpSpPr>
            <p:cNvPr id="28" name="Group 27"/>
            <p:cNvGrpSpPr/>
            <p:nvPr/>
          </p:nvGrpSpPr>
          <p:grpSpPr>
            <a:xfrm rot="20646146">
              <a:off x="594774" y="2690240"/>
              <a:ext cx="4301067" cy="2200606"/>
              <a:chOff x="1219200" y="2690535"/>
              <a:chExt cx="2963334" cy="2200606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1219200" y="2690535"/>
                <a:ext cx="296333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Verbs  state action or being</a:t>
                </a:r>
              </a:p>
              <a:p>
                <a:endParaRPr lang="en-US" sz="2400" dirty="0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2099733" y="3321481"/>
                <a:ext cx="948004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Run</a:t>
                </a:r>
              </a:p>
              <a:p>
                <a:r>
                  <a:rPr lang="en-US" sz="2400" dirty="0" smtClean="0"/>
                  <a:t>Injure</a:t>
                </a:r>
              </a:p>
              <a:p>
                <a:r>
                  <a:rPr lang="en-US" sz="2400" dirty="0" smtClean="0"/>
                  <a:t>Surprise</a:t>
                </a:r>
              </a:p>
              <a:p>
                <a:endParaRPr lang="en-US" sz="2400" dirty="0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3556001" y="3321479"/>
                <a:ext cx="626533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Is</a:t>
                </a:r>
              </a:p>
              <a:p>
                <a:r>
                  <a:rPr lang="en-US" sz="2400" dirty="0" smtClean="0"/>
                  <a:t>Are</a:t>
                </a:r>
              </a:p>
              <a:p>
                <a:r>
                  <a:rPr lang="en-US" sz="2400" dirty="0" smtClean="0"/>
                  <a:t>Was</a:t>
                </a:r>
              </a:p>
              <a:p>
                <a:endParaRPr lang="en-US" sz="2400" dirty="0"/>
              </a:p>
            </p:txBody>
          </p:sp>
        </p:grpSp>
        <p:sp>
          <p:nvSpPr>
            <p:cNvPr id="29" name="Down Arrow 28"/>
            <p:cNvSpPr/>
            <p:nvPr/>
          </p:nvSpPr>
          <p:spPr>
            <a:xfrm>
              <a:off x="2099733" y="3291314"/>
              <a:ext cx="313693" cy="383219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0" name="Down Arrow 29"/>
            <p:cNvSpPr/>
            <p:nvPr/>
          </p:nvSpPr>
          <p:spPr>
            <a:xfrm>
              <a:off x="3818866" y="2705925"/>
              <a:ext cx="313693" cy="383219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818329" y="2548833"/>
            <a:ext cx="3868471" cy="2157140"/>
            <a:chOff x="4818329" y="2548833"/>
            <a:chExt cx="3868471" cy="2157140"/>
          </a:xfrm>
        </p:grpSpPr>
        <p:sp>
          <p:nvSpPr>
            <p:cNvPr id="32" name="TextBox 31"/>
            <p:cNvSpPr txBox="1"/>
            <p:nvPr/>
          </p:nvSpPr>
          <p:spPr>
            <a:xfrm rot="719850">
              <a:off x="5173498" y="2548833"/>
              <a:ext cx="3505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Adjective modify nouns</a:t>
              </a:r>
              <a:endParaRPr lang="en-US" sz="2400" dirty="0"/>
            </a:p>
          </p:txBody>
        </p:sp>
        <p:sp>
          <p:nvSpPr>
            <p:cNvPr id="33" name="TextBox 32"/>
            <p:cNvSpPr txBox="1"/>
            <p:nvPr/>
          </p:nvSpPr>
          <p:spPr>
            <a:xfrm rot="1125670">
              <a:off x="4818329" y="3002918"/>
              <a:ext cx="18288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Running </a:t>
              </a:r>
            </a:p>
            <a:p>
              <a:r>
                <a:rPr lang="en-US" sz="2400" dirty="0" smtClean="0"/>
                <a:t>Injured</a:t>
              </a:r>
            </a:p>
            <a:p>
              <a:r>
                <a:rPr lang="en-US" sz="2400" dirty="0" smtClean="0"/>
                <a:t>Surprised </a:t>
              </a:r>
            </a:p>
            <a:p>
              <a:endParaRPr lang="en-US" sz="2400" dirty="0"/>
            </a:p>
          </p:txBody>
        </p:sp>
        <p:sp>
          <p:nvSpPr>
            <p:cNvPr id="34" name="TextBox 33"/>
            <p:cNvSpPr txBox="1"/>
            <p:nvPr/>
          </p:nvSpPr>
          <p:spPr>
            <a:xfrm rot="1001622">
              <a:off x="6841066" y="3505645"/>
              <a:ext cx="1845734" cy="1200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Men</a:t>
              </a:r>
            </a:p>
            <a:p>
              <a:r>
                <a:rPr lang="en-US" sz="2400" dirty="0" smtClean="0"/>
                <a:t>Heart</a:t>
              </a:r>
            </a:p>
            <a:p>
              <a:r>
                <a:rPr lang="en-US" sz="2400" dirty="0"/>
                <a:t>W</a:t>
              </a:r>
              <a:r>
                <a:rPr lang="en-US" sz="2400" dirty="0" smtClean="0"/>
                <a:t>inner</a:t>
              </a:r>
              <a:endParaRPr lang="en-US" sz="2400" dirty="0"/>
            </a:p>
          </p:txBody>
        </p:sp>
        <p:sp>
          <p:nvSpPr>
            <p:cNvPr id="36" name="Down Arrow 35"/>
            <p:cNvSpPr/>
            <p:nvPr/>
          </p:nvSpPr>
          <p:spPr>
            <a:xfrm>
              <a:off x="5618701" y="2705926"/>
              <a:ext cx="313693" cy="383219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7" name="Down Arrow 36"/>
            <p:cNvSpPr/>
            <p:nvPr/>
          </p:nvSpPr>
          <p:spPr>
            <a:xfrm>
              <a:off x="7475640" y="3096341"/>
              <a:ext cx="313693" cy="383219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704193" y="4718426"/>
            <a:ext cx="37420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Write down 5 verbs right now!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 rot="1327347">
            <a:off x="4552089" y="4564538"/>
            <a:ext cx="37420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Write down 5 adjectives right now!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5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  <p:bldP spid="6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weirdestthing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Here’s a verb acting like a verb should.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0" y="3165015"/>
            <a:ext cx="8229600" cy="388994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The Cyclops </a:t>
            </a:r>
            <a:r>
              <a:rPr lang="en-US" dirty="0" smtClean="0">
                <a:solidFill>
                  <a:srgbClr val="008000"/>
                </a:solidFill>
              </a:rPr>
              <a:t>screamed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008000"/>
                </a:solidFill>
              </a:rPr>
              <a:t>delighted </a:t>
            </a:r>
            <a:r>
              <a:rPr lang="en-US" dirty="0" smtClean="0">
                <a:solidFill>
                  <a:schemeClr val="tx1"/>
                </a:solidFill>
              </a:rPr>
              <a:t>everyone</a:t>
            </a:r>
            <a:r>
              <a:rPr lang="en-US" dirty="0" smtClean="0"/>
              <a:t>.</a:t>
            </a:r>
          </a:p>
          <a:p>
            <a:pPr>
              <a:buNone/>
            </a:pPr>
            <a:endParaRPr lang="en-US" dirty="0" smtClean="0"/>
          </a:p>
          <a:p>
            <a:pPr algn="ctr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83733" y="4165600"/>
            <a:ext cx="65701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See how</a:t>
            </a:r>
            <a:r>
              <a:rPr lang="en-US" sz="2200" b="1" dirty="0" smtClean="0">
                <a:solidFill>
                  <a:srgbClr val="008000"/>
                </a:solidFill>
              </a:rPr>
              <a:t> screamed </a:t>
            </a:r>
            <a:r>
              <a:rPr lang="en-US" sz="2200" dirty="0" smtClean="0"/>
              <a:t>and </a:t>
            </a:r>
            <a:r>
              <a:rPr lang="en-US" sz="2200" b="1" dirty="0" smtClean="0">
                <a:solidFill>
                  <a:srgbClr val="008000"/>
                </a:solidFill>
              </a:rPr>
              <a:t>delighted </a:t>
            </a:r>
            <a:r>
              <a:rPr lang="en-US" sz="2200" dirty="0" smtClean="0"/>
              <a:t>tell you what the </a:t>
            </a:r>
            <a:r>
              <a:rPr lang="en-US" sz="2200" dirty="0"/>
              <a:t>C</a:t>
            </a:r>
            <a:r>
              <a:rPr lang="en-US" sz="2200" dirty="0" smtClean="0"/>
              <a:t>yclops was doing.</a:t>
            </a:r>
            <a:endParaRPr lang="en-US" sz="2200" dirty="0"/>
          </a:p>
        </p:txBody>
      </p:sp>
      <p:pic>
        <p:nvPicPr>
          <p:cNvPr id="3074" name="Picture 2" descr="https://sp.yimg.com/xj/th?id=OIP.M62833752cbb3b7f8410a298ff3f9fb2fo0&amp;pid=15.1&amp;P=0&amp;w=300&amp;h=3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9145" y="1248106"/>
            <a:ext cx="3559502" cy="2002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8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61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Here are words that </a:t>
            </a:r>
            <a:r>
              <a:rPr lang="en-US" dirty="0" smtClean="0">
                <a:solidFill>
                  <a:srgbClr val="FF0000"/>
                </a:solidFill>
              </a:rPr>
              <a:t>could be verbs acting like adjectives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The </a:t>
            </a:r>
            <a:r>
              <a:rPr lang="en-US" dirty="0" smtClean="0">
                <a:solidFill>
                  <a:srgbClr val="660066"/>
                </a:solidFill>
              </a:rPr>
              <a:t>screaming</a:t>
            </a:r>
            <a:r>
              <a:rPr lang="en-US" dirty="0" smtClean="0"/>
              <a:t> Cyclops was surrounded by </a:t>
            </a:r>
            <a:r>
              <a:rPr lang="en-US" dirty="0" smtClean="0">
                <a:solidFill>
                  <a:srgbClr val="660066"/>
                </a:solidFill>
              </a:rPr>
              <a:t>delighted</a:t>
            </a:r>
            <a:r>
              <a:rPr lang="en-US" dirty="0" smtClean="0"/>
              <a:t> sheep.</a:t>
            </a:r>
          </a:p>
          <a:p>
            <a:pPr>
              <a:buNone/>
            </a:pPr>
            <a:endParaRPr lang="en-US" dirty="0" smtClean="0"/>
          </a:p>
          <a:p>
            <a:pPr algn="ctr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Curved Down Arrow 3"/>
          <p:cNvSpPr/>
          <p:nvPr/>
        </p:nvSpPr>
        <p:spPr>
          <a:xfrm>
            <a:off x="2286000" y="1989138"/>
            <a:ext cx="1625600" cy="330729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Curved Up Arrow 4"/>
          <p:cNvSpPr/>
          <p:nvPr/>
        </p:nvSpPr>
        <p:spPr>
          <a:xfrm>
            <a:off x="1761067" y="3318933"/>
            <a:ext cx="1625600" cy="575734"/>
          </a:xfrm>
          <a:prstGeom prst="curved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33333" y="3894667"/>
            <a:ext cx="40470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See how </a:t>
            </a:r>
            <a:r>
              <a:rPr lang="en-US" sz="2400" b="1" dirty="0" smtClean="0">
                <a:solidFill>
                  <a:srgbClr val="000090"/>
                </a:solidFill>
              </a:rPr>
              <a:t>screaming</a:t>
            </a:r>
            <a:r>
              <a:rPr lang="en-US" sz="2400" dirty="0" smtClean="0"/>
              <a:t> adds to the proper noun </a:t>
            </a:r>
            <a:r>
              <a:rPr lang="en-US" sz="2400" b="1" dirty="0" smtClean="0">
                <a:solidFill>
                  <a:srgbClr val="FF0000"/>
                </a:solidFill>
              </a:rPr>
              <a:t>Cyclops</a:t>
            </a:r>
            <a:r>
              <a:rPr lang="en-US" sz="2400" b="1" dirty="0" smtClean="0"/>
              <a:t>.</a:t>
            </a:r>
          </a:p>
          <a:p>
            <a:endParaRPr lang="en-US" sz="2400" b="1" dirty="0" smtClean="0"/>
          </a:p>
          <a:p>
            <a:r>
              <a:rPr lang="en-US" sz="2400" dirty="0" smtClean="0"/>
              <a:t>See how </a:t>
            </a:r>
            <a:r>
              <a:rPr lang="en-US" sz="2400" b="1" dirty="0" smtClean="0">
                <a:solidFill>
                  <a:srgbClr val="000090"/>
                </a:solidFill>
              </a:rPr>
              <a:t>delighted</a:t>
            </a:r>
            <a:r>
              <a:rPr lang="en-US" sz="2400" dirty="0" smtClean="0"/>
              <a:t> adds to </a:t>
            </a:r>
            <a:r>
              <a:rPr lang="en-US" sz="2400" dirty="0" smtClean="0">
                <a:solidFill>
                  <a:srgbClr val="FF0000"/>
                </a:solidFill>
              </a:rPr>
              <a:t>sheep.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rot="20036517">
            <a:off x="2002931" y="3101792"/>
            <a:ext cx="473254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rgbClr val="FF66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PARTICIPLE</a:t>
            </a:r>
            <a:endParaRPr lang="en-US" sz="5400" b="1" cap="none" spc="0" dirty="0">
              <a:ln w="11430"/>
              <a:solidFill>
                <a:srgbClr val="FF66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3023" y="4505513"/>
            <a:ext cx="1789095" cy="2010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animBg="1"/>
      <p:bldP spid="5" grpId="0" animBg="1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S900388386[1]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66080" y="640080"/>
            <a:ext cx="6096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It’s a participle IF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417638"/>
            <a:ext cx="8229600" cy="438912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1. It could be a verb in a different sentence</a:t>
            </a:r>
          </a:p>
          <a:p>
            <a:pPr marL="400050" lvl="1" indent="0">
              <a:buNone/>
            </a:pPr>
            <a:r>
              <a:rPr lang="en-US" dirty="0" smtClean="0"/>
              <a:t>	It’s not the main verb in the sentence</a:t>
            </a:r>
          </a:p>
          <a:p>
            <a:pPr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2. It’s modifying a noun/pronoun</a:t>
            </a:r>
          </a:p>
          <a:p>
            <a:pPr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3. Answers </a:t>
            </a:r>
            <a:r>
              <a:rPr lang="en-US" i="1" dirty="0" smtClean="0"/>
              <a:t>Which one or What kind.</a:t>
            </a:r>
            <a:endParaRPr lang="en-US" i="1" dirty="0"/>
          </a:p>
        </p:txBody>
      </p:sp>
      <p:sp>
        <p:nvSpPr>
          <p:cNvPr id="4" name="5-Point Star 3"/>
          <p:cNvSpPr/>
          <p:nvPr/>
        </p:nvSpPr>
        <p:spPr>
          <a:xfrm>
            <a:off x="5757333" y="152400"/>
            <a:ext cx="1310640" cy="975360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22214" y="2353733"/>
            <a:ext cx="547285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 smtClean="0">
                <a:solidFill>
                  <a:srgbClr val="008000"/>
                </a:solidFill>
              </a:rPr>
              <a:t>Screamed        was delighted </a:t>
            </a:r>
            <a:endParaRPr lang="en-US" sz="2300" dirty="0">
              <a:solidFill>
                <a:srgbClr val="008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9064" y="3934767"/>
            <a:ext cx="3529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</a:rPr>
              <a:t>screaming</a:t>
            </a:r>
            <a:r>
              <a:rPr lang="en-US" sz="2400" dirty="0" smtClean="0"/>
              <a:t> Cyclops </a:t>
            </a:r>
            <a:endParaRPr lang="en-US" sz="2400" dirty="0"/>
          </a:p>
        </p:txBody>
      </p:sp>
      <p:sp>
        <p:nvSpPr>
          <p:cNvPr id="9" name="Curved Down Arrow 8"/>
          <p:cNvSpPr/>
          <p:nvPr/>
        </p:nvSpPr>
        <p:spPr>
          <a:xfrm>
            <a:off x="966894" y="3572933"/>
            <a:ext cx="1310640" cy="264699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19600" y="3934767"/>
            <a:ext cx="267546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srgbClr val="660066"/>
                </a:solidFill>
              </a:rPr>
              <a:t>delighted</a:t>
            </a:r>
            <a:r>
              <a:rPr lang="en-US" sz="2500" dirty="0" smtClean="0"/>
              <a:t> sheep</a:t>
            </a:r>
            <a:endParaRPr lang="en-US" sz="2500" dirty="0"/>
          </a:p>
        </p:txBody>
      </p:sp>
      <p:sp>
        <p:nvSpPr>
          <p:cNvPr id="11" name="Curved Down Arrow 10"/>
          <p:cNvSpPr/>
          <p:nvPr/>
        </p:nvSpPr>
        <p:spPr>
          <a:xfrm>
            <a:off x="4908973" y="3572933"/>
            <a:ext cx="1114213" cy="264699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800" y="4975592"/>
            <a:ext cx="39624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rgbClr val="FF6600"/>
                </a:solidFill>
              </a:rPr>
              <a:t>Which Cyclops?</a:t>
            </a:r>
          </a:p>
          <a:p>
            <a:r>
              <a:rPr lang="en-US" sz="2600" dirty="0" smtClean="0">
                <a:solidFill>
                  <a:srgbClr val="FF6600"/>
                </a:solidFill>
              </a:rPr>
              <a:t>the screaming one</a:t>
            </a:r>
            <a:endParaRPr lang="en-US" sz="2600" dirty="0">
              <a:solidFill>
                <a:srgbClr val="FF66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67200" y="5006370"/>
            <a:ext cx="440266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srgbClr val="FF6600"/>
                </a:solidFill>
              </a:rPr>
              <a:t>What kind of sheep?</a:t>
            </a:r>
          </a:p>
          <a:p>
            <a:r>
              <a:rPr lang="en-US" sz="2500" dirty="0" smtClean="0">
                <a:solidFill>
                  <a:srgbClr val="FF6600"/>
                </a:solidFill>
              </a:rPr>
              <a:t>The delighted ones</a:t>
            </a:r>
            <a:endParaRPr lang="en-US" sz="2500" dirty="0">
              <a:solidFill>
                <a:srgbClr val="FF6600"/>
              </a:solidFill>
            </a:endParaRPr>
          </a:p>
        </p:txBody>
      </p:sp>
      <p:pic>
        <p:nvPicPr>
          <p:cNvPr id="6" name="wizardneverlat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6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98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98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uiExpand="1" build="p"/>
      <p:bldP spid="4" grpId="0" animBg="1"/>
      <p:bldP spid="7" grpId="0"/>
      <p:bldP spid="8" grpId="0"/>
      <p:bldP spid="9" grpId="0" animBg="1"/>
      <p:bldP spid="10" grpId="0"/>
      <p:bldP spid="11" grpId="0" animBg="1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johntesh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Try 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</a:t>
            </a:r>
            <a:r>
              <a:rPr lang="en-US" i="1" dirty="0" smtClean="0"/>
              <a:t>crying baby drew a long breath and sucked in a spider crouching in the corner of the crib.</a:t>
            </a:r>
          </a:p>
          <a:p>
            <a:endParaRPr lang="en-US" i="1" dirty="0" smtClean="0"/>
          </a:p>
          <a:p>
            <a:pPr marL="514350" indent="-514350">
              <a:buFont typeface="Wingdings" charset="2"/>
              <a:buAutoNum type="arabicPlain"/>
            </a:pPr>
            <a:r>
              <a:rPr lang="en-US" i="1" dirty="0" smtClean="0"/>
              <a:t>What could be a verb ? Eliminated the main verb. (what the subject did)</a:t>
            </a:r>
          </a:p>
          <a:p>
            <a:endParaRPr lang="en-US" i="1" dirty="0" smtClean="0"/>
          </a:p>
          <a:p>
            <a:r>
              <a:rPr lang="en-US" dirty="0" smtClean="0"/>
              <a:t>The </a:t>
            </a:r>
            <a:r>
              <a:rPr lang="en-US" i="1" dirty="0" smtClean="0">
                <a:solidFill>
                  <a:srgbClr val="008000"/>
                </a:solidFill>
              </a:rPr>
              <a:t>crying</a:t>
            </a:r>
            <a:r>
              <a:rPr lang="en-US" i="1" dirty="0" smtClean="0"/>
              <a:t> baby </a:t>
            </a:r>
            <a:r>
              <a:rPr lang="en-US" i="1" strike="sngStrike" dirty="0" smtClean="0">
                <a:solidFill>
                  <a:srgbClr val="008000"/>
                </a:solidFill>
              </a:rPr>
              <a:t>drew</a:t>
            </a:r>
            <a:r>
              <a:rPr lang="en-US" i="1" dirty="0" smtClean="0"/>
              <a:t> a long breath and </a:t>
            </a:r>
            <a:r>
              <a:rPr lang="en-US" i="1" dirty="0" smtClean="0">
                <a:solidFill>
                  <a:srgbClr val="008000"/>
                </a:solidFill>
              </a:rPr>
              <a:t>sucked</a:t>
            </a:r>
            <a:r>
              <a:rPr lang="en-US" i="1" dirty="0" smtClean="0"/>
              <a:t> in a spider </a:t>
            </a:r>
            <a:r>
              <a:rPr lang="en-US" i="1" dirty="0" smtClean="0">
                <a:solidFill>
                  <a:srgbClr val="008000"/>
                </a:solidFill>
              </a:rPr>
              <a:t>crouching</a:t>
            </a:r>
            <a:r>
              <a:rPr lang="en-US" i="1" dirty="0" smtClean="0"/>
              <a:t> in the corner of the crib.</a:t>
            </a:r>
          </a:p>
          <a:p>
            <a:endParaRPr lang="en-US" b="1" i="1" dirty="0"/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6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6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ifesustainingSupplies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94267" y="4001407"/>
            <a:ext cx="795866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The </a:t>
            </a:r>
            <a:r>
              <a:rPr lang="en-US" sz="3200" i="1" dirty="0" smtClean="0">
                <a:solidFill>
                  <a:srgbClr val="008000"/>
                </a:solidFill>
              </a:rPr>
              <a:t>crying</a:t>
            </a:r>
            <a:r>
              <a:rPr lang="en-US" sz="3200" i="1" dirty="0" smtClean="0"/>
              <a:t> baby </a:t>
            </a:r>
            <a:r>
              <a:rPr lang="en-US" sz="3200" i="1" strike="sngStrike" dirty="0" smtClean="0">
                <a:solidFill>
                  <a:srgbClr val="008000"/>
                </a:solidFill>
              </a:rPr>
              <a:t>drew</a:t>
            </a:r>
            <a:r>
              <a:rPr lang="en-US" sz="3200" i="1" dirty="0" smtClean="0"/>
              <a:t> a long breath and </a:t>
            </a:r>
            <a:r>
              <a:rPr lang="en-US" sz="3200" i="1" dirty="0" smtClean="0">
                <a:solidFill>
                  <a:srgbClr val="008000"/>
                </a:solidFill>
              </a:rPr>
              <a:t>sucked</a:t>
            </a:r>
            <a:r>
              <a:rPr lang="en-US" sz="3200" i="1" dirty="0" smtClean="0"/>
              <a:t> in a spider </a:t>
            </a:r>
            <a:r>
              <a:rPr lang="en-US" sz="3200" i="1" dirty="0" smtClean="0">
                <a:solidFill>
                  <a:srgbClr val="008000"/>
                </a:solidFill>
              </a:rPr>
              <a:t>crouching</a:t>
            </a:r>
            <a:r>
              <a:rPr lang="en-US" sz="3200" i="1" dirty="0" smtClean="0"/>
              <a:t> in the corner of the crib.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94267" y="626533"/>
            <a:ext cx="7596951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Wingdings" charset="2"/>
              <a:buAutoNum type="arabicPlain" startAt="2"/>
            </a:pPr>
            <a:r>
              <a:rPr lang="en-US" sz="3700" dirty="0" smtClean="0"/>
              <a:t>Are any of those verbs modifying </a:t>
            </a:r>
          </a:p>
          <a:p>
            <a:pPr marL="514350" indent="-514350"/>
            <a:r>
              <a:rPr lang="en-US" sz="3700" dirty="0" smtClean="0"/>
              <a:t>nouns?</a:t>
            </a:r>
            <a:endParaRPr lang="en-US" sz="3700" dirty="0"/>
          </a:p>
        </p:txBody>
      </p:sp>
      <p:sp>
        <p:nvSpPr>
          <p:cNvPr id="6" name="Freeform 5"/>
          <p:cNvSpPr/>
          <p:nvPr/>
        </p:nvSpPr>
        <p:spPr>
          <a:xfrm>
            <a:off x="2065866" y="3755873"/>
            <a:ext cx="1202267" cy="491067"/>
          </a:xfrm>
          <a:custGeom>
            <a:avLst/>
            <a:gdLst>
              <a:gd name="connsiteX0" fmla="*/ 0 w 1202267"/>
              <a:gd name="connsiteY0" fmla="*/ 491067 h 491067"/>
              <a:gd name="connsiteX1" fmla="*/ 33867 w 1202267"/>
              <a:gd name="connsiteY1" fmla="*/ 338667 h 491067"/>
              <a:gd name="connsiteX2" fmla="*/ 50800 w 1202267"/>
              <a:gd name="connsiteY2" fmla="*/ 287867 h 491067"/>
              <a:gd name="connsiteX3" fmla="*/ 118534 w 1202267"/>
              <a:gd name="connsiteY3" fmla="*/ 186267 h 491067"/>
              <a:gd name="connsiteX4" fmla="*/ 169334 w 1202267"/>
              <a:gd name="connsiteY4" fmla="*/ 152400 h 491067"/>
              <a:gd name="connsiteX5" fmla="*/ 321734 w 1202267"/>
              <a:gd name="connsiteY5" fmla="*/ 33867 h 491067"/>
              <a:gd name="connsiteX6" fmla="*/ 491067 w 1202267"/>
              <a:gd name="connsiteY6" fmla="*/ 0 h 491067"/>
              <a:gd name="connsiteX7" fmla="*/ 1032934 w 1202267"/>
              <a:gd name="connsiteY7" fmla="*/ 16933 h 491067"/>
              <a:gd name="connsiteX8" fmla="*/ 1083734 w 1202267"/>
              <a:gd name="connsiteY8" fmla="*/ 33867 h 491067"/>
              <a:gd name="connsiteX9" fmla="*/ 1134534 w 1202267"/>
              <a:gd name="connsiteY9" fmla="*/ 135467 h 491067"/>
              <a:gd name="connsiteX10" fmla="*/ 1151467 w 1202267"/>
              <a:gd name="connsiteY10" fmla="*/ 237067 h 491067"/>
              <a:gd name="connsiteX11" fmla="*/ 1168400 w 1202267"/>
              <a:gd name="connsiteY11" fmla="*/ 287867 h 491067"/>
              <a:gd name="connsiteX12" fmla="*/ 1185334 w 1202267"/>
              <a:gd name="connsiteY12" fmla="*/ 355600 h 491067"/>
              <a:gd name="connsiteX13" fmla="*/ 1202267 w 1202267"/>
              <a:gd name="connsiteY13" fmla="*/ 457200 h 491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02267" h="491067">
                <a:moveTo>
                  <a:pt x="0" y="491067"/>
                </a:moveTo>
                <a:cubicBezTo>
                  <a:pt x="11639" y="432875"/>
                  <a:pt x="17926" y="394461"/>
                  <a:pt x="33867" y="338667"/>
                </a:cubicBezTo>
                <a:cubicBezTo>
                  <a:pt x="38770" y="321504"/>
                  <a:pt x="42132" y="303470"/>
                  <a:pt x="50800" y="287867"/>
                </a:cubicBezTo>
                <a:cubicBezTo>
                  <a:pt x="70567" y="252286"/>
                  <a:pt x="84667" y="208845"/>
                  <a:pt x="118534" y="186267"/>
                </a:cubicBezTo>
                <a:cubicBezTo>
                  <a:pt x="135467" y="174978"/>
                  <a:pt x="153700" y="165429"/>
                  <a:pt x="169334" y="152400"/>
                </a:cubicBezTo>
                <a:cubicBezTo>
                  <a:pt x="215186" y="114190"/>
                  <a:pt x="257536" y="44567"/>
                  <a:pt x="321734" y="33867"/>
                </a:cubicBezTo>
                <a:cubicBezTo>
                  <a:pt x="446290" y="13107"/>
                  <a:pt x="390025" y="25260"/>
                  <a:pt x="491067" y="0"/>
                </a:cubicBezTo>
                <a:cubicBezTo>
                  <a:pt x="671689" y="5644"/>
                  <a:pt x="852518" y="6623"/>
                  <a:pt x="1032934" y="16933"/>
                </a:cubicBezTo>
                <a:cubicBezTo>
                  <a:pt x="1050754" y="17951"/>
                  <a:pt x="1069796" y="22716"/>
                  <a:pt x="1083734" y="33867"/>
                </a:cubicBezTo>
                <a:cubicBezTo>
                  <a:pt x="1113574" y="57739"/>
                  <a:pt x="1123379" y="102003"/>
                  <a:pt x="1134534" y="135467"/>
                </a:cubicBezTo>
                <a:cubicBezTo>
                  <a:pt x="1140178" y="169334"/>
                  <a:pt x="1144019" y="203551"/>
                  <a:pt x="1151467" y="237067"/>
                </a:cubicBezTo>
                <a:cubicBezTo>
                  <a:pt x="1155339" y="254491"/>
                  <a:pt x="1163496" y="270705"/>
                  <a:pt x="1168400" y="287867"/>
                </a:cubicBezTo>
                <a:cubicBezTo>
                  <a:pt x="1174794" y="310244"/>
                  <a:pt x="1180770" y="332779"/>
                  <a:pt x="1185334" y="355600"/>
                </a:cubicBezTo>
                <a:cubicBezTo>
                  <a:pt x="1192067" y="389267"/>
                  <a:pt x="1202267" y="457200"/>
                  <a:pt x="1202267" y="457200"/>
                </a:cubicBezTo>
              </a:path>
            </a:pathLst>
          </a:custGeom>
          <a:ln w="76200"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3268133" y="4842933"/>
            <a:ext cx="1642534" cy="338667"/>
          </a:xfrm>
          <a:custGeom>
            <a:avLst/>
            <a:gdLst>
              <a:gd name="connsiteX0" fmla="*/ 1642534 w 1642534"/>
              <a:gd name="connsiteY0" fmla="*/ 101600 h 338667"/>
              <a:gd name="connsiteX1" fmla="*/ 1490134 w 1642534"/>
              <a:gd name="connsiteY1" fmla="*/ 118534 h 338667"/>
              <a:gd name="connsiteX2" fmla="*/ 1422400 w 1642534"/>
              <a:gd name="connsiteY2" fmla="*/ 169334 h 338667"/>
              <a:gd name="connsiteX3" fmla="*/ 1354667 w 1642534"/>
              <a:gd name="connsiteY3" fmla="*/ 203200 h 338667"/>
              <a:gd name="connsiteX4" fmla="*/ 1253067 w 1642534"/>
              <a:gd name="connsiteY4" fmla="*/ 220134 h 338667"/>
              <a:gd name="connsiteX5" fmla="*/ 1202267 w 1642534"/>
              <a:gd name="connsiteY5" fmla="*/ 237067 h 338667"/>
              <a:gd name="connsiteX6" fmla="*/ 1134534 w 1642534"/>
              <a:gd name="connsiteY6" fmla="*/ 254000 h 338667"/>
              <a:gd name="connsiteX7" fmla="*/ 1083734 w 1642534"/>
              <a:gd name="connsiteY7" fmla="*/ 270934 h 338667"/>
              <a:gd name="connsiteX8" fmla="*/ 965200 w 1642534"/>
              <a:gd name="connsiteY8" fmla="*/ 287867 h 338667"/>
              <a:gd name="connsiteX9" fmla="*/ 914400 w 1642534"/>
              <a:gd name="connsiteY9" fmla="*/ 304800 h 338667"/>
              <a:gd name="connsiteX10" fmla="*/ 660400 w 1642534"/>
              <a:gd name="connsiteY10" fmla="*/ 338667 h 338667"/>
              <a:gd name="connsiteX11" fmla="*/ 321734 w 1642534"/>
              <a:gd name="connsiteY11" fmla="*/ 321734 h 338667"/>
              <a:gd name="connsiteX12" fmla="*/ 254000 w 1642534"/>
              <a:gd name="connsiteY12" fmla="*/ 304800 h 338667"/>
              <a:gd name="connsiteX13" fmla="*/ 186267 w 1642534"/>
              <a:gd name="connsiteY13" fmla="*/ 254000 h 338667"/>
              <a:gd name="connsiteX14" fmla="*/ 169334 w 1642534"/>
              <a:gd name="connsiteY14" fmla="*/ 203200 h 338667"/>
              <a:gd name="connsiteX15" fmla="*/ 118534 w 1642534"/>
              <a:gd name="connsiteY15" fmla="*/ 169334 h 338667"/>
              <a:gd name="connsiteX16" fmla="*/ 33867 w 1642534"/>
              <a:gd name="connsiteY16" fmla="*/ 67734 h 338667"/>
              <a:gd name="connsiteX17" fmla="*/ 0 w 1642534"/>
              <a:gd name="connsiteY17" fmla="*/ 0 h 338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642534" h="338667">
                <a:moveTo>
                  <a:pt x="1642534" y="101600"/>
                </a:moveTo>
                <a:cubicBezTo>
                  <a:pt x="1591734" y="107245"/>
                  <a:pt x="1538986" y="103502"/>
                  <a:pt x="1490134" y="118534"/>
                </a:cubicBezTo>
                <a:cubicBezTo>
                  <a:pt x="1463160" y="126834"/>
                  <a:pt x="1446333" y="154376"/>
                  <a:pt x="1422400" y="169334"/>
                </a:cubicBezTo>
                <a:cubicBezTo>
                  <a:pt x="1400994" y="182712"/>
                  <a:pt x="1378845" y="195947"/>
                  <a:pt x="1354667" y="203200"/>
                </a:cubicBezTo>
                <a:cubicBezTo>
                  <a:pt x="1321781" y="213066"/>
                  <a:pt x="1286583" y="212686"/>
                  <a:pt x="1253067" y="220134"/>
                </a:cubicBezTo>
                <a:cubicBezTo>
                  <a:pt x="1235643" y="224006"/>
                  <a:pt x="1219430" y="232164"/>
                  <a:pt x="1202267" y="237067"/>
                </a:cubicBezTo>
                <a:cubicBezTo>
                  <a:pt x="1179890" y="243460"/>
                  <a:pt x="1156911" y="247606"/>
                  <a:pt x="1134534" y="254000"/>
                </a:cubicBezTo>
                <a:cubicBezTo>
                  <a:pt x="1117371" y="258904"/>
                  <a:pt x="1101237" y="267433"/>
                  <a:pt x="1083734" y="270934"/>
                </a:cubicBezTo>
                <a:cubicBezTo>
                  <a:pt x="1044597" y="278762"/>
                  <a:pt x="1004711" y="282223"/>
                  <a:pt x="965200" y="287867"/>
                </a:cubicBezTo>
                <a:cubicBezTo>
                  <a:pt x="948267" y="293511"/>
                  <a:pt x="931824" y="300928"/>
                  <a:pt x="914400" y="304800"/>
                </a:cubicBezTo>
                <a:cubicBezTo>
                  <a:pt x="838382" y="321693"/>
                  <a:pt x="733784" y="330513"/>
                  <a:pt x="660400" y="338667"/>
                </a:cubicBezTo>
                <a:cubicBezTo>
                  <a:pt x="547511" y="333023"/>
                  <a:pt x="434373" y="331121"/>
                  <a:pt x="321734" y="321734"/>
                </a:cubicBezTo>
                <a:cubicBezTo>
                  <a:pt x="298541" y="319801"/>
                  <a:pt x="274816" y="315208"/>
                  <a:pt x="254000" y="304800"/>
                </a:cubicBezTo>
                <a:cubicBezTo>
                  <a:pt x="228757" y="292179"/>
                  <a:pt x="208845" y="270933"/>
                  <a:pt x="186267" y="254000"/>
                </a:cubicBezTo>
                <a:cubicBezTo>
                  <a:pt x="180623" y="237067"/>
                  <a:pt x="180484" y="217138"/>
                  <a:pt x="169334" y="203200"/>
                </a:cubicBezTo>
                <a:cubicBezTo>
                  <a:pt x="156621" y="187308"/>
                  <a:pt x="134168" y="182362"/>
                  <a:pt x="118534" y="169334"/>
                </a:cubicBezTo>
                <a:cubicBezTo>
                  <a:pt x="69642" y="128591"/>
                  <a:pt x="67167" y="117683"/>
                  <a:pt x="33867" y="67734"/>
                </a:cubicBezTo>
                <a:cubicBezTo>
                  <a:pt x="14410" y="9361"/>
                  <a:pt x="29555" y="29555"/>
                  <a:pt x="0" y="0"/>
                </a:cubicBezTo>
              </a:path>
            </a:pathLst>
          </a:custGeom>
          <a:ln w="76200"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9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9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  <p:bldP spid="6" grpId="0" animBg="1"/>
      <p:bldP spid="7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1289</TotalTime>
  <Words>598</Words>
  <Application>Microsoft Macintosh PowerPoint</Application>
  <PresentationFormat>On-screen Show (4:3)</PresentationFormat>
  <Paragraphs>100</Paragraphs>
  <Slides>22</Slides>
  <Notes>0</Notes>
  <HiddenSlides>0</HiddenSlides>
  <MMClips>18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Trek</vt:lpstr>
      <vt:lpstr>Verbals</vt:lpstr>
      <vt:lpstr>Verbals</vt:lpstr>
      <vt:lpstr>Let’s just focus on Participles</vt:lpstr>
      <vt:lpstr>Participles are when</vt:lpstr>
      <vt:lpstr>Here’s a verb acting like a verb should. </vt:lpstr>
      <vt:lpstr>Here are words that could be verbs acting like adjectives </vt:lpstr>
      <vt:lpstr>It’s a participle IF</vt:lpstr>
      <vt:lpstr>Try it</vt:lpstr>
      <vt:lpstr>Slide 9</vt:lpstr>
      <vt:lpstr>3. Does it answer Which one or What kind? </vt:lpstr>
      <vt:lpstr>Try it</vt:lpstr>
      <vt:lpstr>Slide 12</vt:lpstr>
      <vt:lpstr>3. Does it answer Which one or What kind? </vt:lpstr>
      <vt:lpstr>Slide 14</vt:lpstr>
      <vt:lpstr>Try it </vt:lpstr>
      <vt:lpstr>Are any of those verbs modifying  nouns?</vt:lpstr>
      <vt:lpstr>Slide 17</vt:lpstr>
      <vt:lpstr>Try it now with the steps in your notes</vt:lpstr>
      <vt:lpstr>Slide 19</vt:lpstr>
      <vt:lpstr>One last bit about participles</vt:lpstr>
      <vt:lpstr>Present or past participle </vt:lpstr>
      <vt:lpstr>Slide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Verbals  and Verbal phrases</dc:title>
  <dc:creator>jenny stanczyk</dc:creator>
  <cp:lastModifiedBy>jenny stanczyk</cp:lastModifiedBy>
  <cp:revision>18</cp:revision>
  <dcterms:created xsi:type="dcterms:W3CDTF">2016-03-28T04:34:28Z</dcterms:created>
  <dcterms:modified xsi:type="dcterms:W3CDTF">2016-03-28T04:39:50Z</dcterms:modified>
</cp:coreProperties>
</file>