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8" r:id="rId1"/>
  </p:sldMasterIdLst>
  <p:notesMasterIdLst>
    <p:notesMasterId r:id="rId27"/>
  </p:notes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70" r:id="rId10"/>
    <p:sldId id="264" r:id="rId11"/>
    <p:sldId id="271" r:id="rId12"/>
    <p:sldId id="274" r:id="rId13"/>
    <p:sldId id="267" r:id="rId14"/>
    <p:sldId id="265" r:id="rId15"/>
    <p:sldId id="266" r:id="rId16"/>
    <p:sldId id="268" r:id="rId17"/>
    <p:sldId id="275" r:id="rId18"/>
    <p:sldId id="269" r:id="rId19"/>
    <p:sldId id="272" r:id="rId20"/>
    <p:sldId id="273" r:id="rId21"/>
    <p:sldId id="276" r:id="rId22"/>
    <p:sldId id="277" r:id="rId23"/>
    <p:sldId id="278" r:id="rId24"/>
    <p:sldId id="280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1584" y="-8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0EB74-9B8C-8849-9703-9221E1E7B479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12E42-0FC4-F94F-8CB7-A40AB664E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48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12E42-0FC4-F94F-8CB7-A40AB664E948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/>
          <p:cNvSpPr/>
          <p:nvPr/>
        </p:nvSpPr>
        <p:spPr>
          <a:xfrm>
            <a:off x="341086" y="928914"/>
            <a:ext cx="8432800" cy="17707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968189"/>
            <a:ext cx="7799387" cy="1237130"/>
          </a:xfrm>
        </p:spPr>
        <p:txBody>
          <a:bodyPr anchor="b" anchorCtr="0"/>
          <a:lstStyle>
            <a:lvl1pPr algn="r">
              <a:lnSpc>
                <a:spcPts val="5000"/>
              </a:lnSpc>
              <a:defRPr sz="4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07" y="2209799"/>
            <a:ext cx="7799387" cy="466165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C35E-D60B-D04D-8F56-BBF8840CF4B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492875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5822FB46-FB7B-4879-9B1A-EE9F4DE9AFD3}" type="slidenum">
              <a:rPr/>
              <a:pPr/>
              <a:t>‹#›</a:t>
            </a:fld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457200" y="816802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TitleSlide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8229600" cy="356646"/>
          </a:xfrm>
          <a:prstGeom prst="rect">
            <a:avLst/>
          </a:prstGeom>
        </p:spPr>
      </p:pic>
      <p:pic>
        <p:nvPicPr>
          <p:cNvPr id="10" name="Picture 9" descr="TitleSlideBott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700601"/>
            <a:ext cx="8229600" cy="3700199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/>
          <p:cNvSpPr/>
          <p:nvPr/>
        </p:nvSpPr>
        <p:spPr>
          <a:xfrm>
            <a:off x="355600" y="566057"/>
            <a:ext cx="8396514" cy="25980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C35E-D60B-D04D-8F56-BBF8840CF4B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4D546-D385-5649-876B-9A56E09E0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33828" y="566057"/>
            <a:ext cx="8454571" cy="21335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032" y="654268"/>
            <a:ext cx="3657600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C35E-D60B-D04D-8F56-BBF8840CF4B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4D546-D385-5649-876B-9A56E09E0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55600" y="348343"/>
            <a:ext cx="8432800" cy="23513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5598058" y="3310469"/>
            <a:ext cx="5943600" cy="237061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C35E-D60B-D04D-8F56-BBF8840CF4B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4D546-D385-5649-876B-9A56E09E01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28032" y="457200"/>
            <a:ext cx="3621024" cy="5943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0"/>
            <a:ext cx="78740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C35E-D60B-D04D-8F56-BBF8840CF4B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4D546-D385-5649-876B-9A56E09E0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/>
          <p:cNvSpPr/>
          <p:nvPr/>
        </p:nvSpPr>
        <p:spPr>
          <a:xfrm>
            <a:off x="348342" y="362857"/>
            <a:ext cx="8440057" cy="233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VerticalR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668" y="457200"/>
            <a:ext cx="1546230" cy="59436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rot="5400000">
            <a:off x="4074414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9582" y="693738"/>
            <a:ext cx="1491018" cy="5432425"/>
          </a:xfrm>
        </p:spPr>
        <p:txBody>
          <a:bodyPr vert="eaVert" tIns="45720" bIns="4572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3738"/>
            <a:ext cx="6019800" cy="5432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C35E-D60B-D04D-8F56-BBF8840CF4B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4D546-D385-5649-876B-9A56E09E01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C35E-D60B-D04D-8F56-BBF8840CF4B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4D546-D385-5649-876B-9A56E09E0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26571" y="362857"/>
            <a:ext cx="8440058" cy="25182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8041" y="3575712"/>
            <a:ext cx="5396671" cy="1340467"/>
          </a:xfrm>
        </p:spPr>
        <p:txBody>
          <a:bodyPr tIns="0" bIns="0" anchor="b" anchorCtr="0"/>
          <a:lstStyle>
            <a:lvl1pPr algn="r">
              <a:defRPr sz="4600" b="0" cap="none" baseline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041" y="4980297"/>
            <a:ext cx="5396671" cy="810904"/>
          </a:xfrm>
        </p:spPr>
        <p:txBody>
          <a:bodyPr tIns="0" bIns="0"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C35E-D60B-D04D-8F56-BBF8840CF4B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6824" y="6492240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3FFF1679-83E0-4571-98D7-4BB535B5F505}" type="slidenum">
              <a:rPr/>
              <a:pPr/>
              <a:t>‹#›</a:t>
            </a:fld>
            <a:endParaRPr/>
          </a:p>
        </p:txBody>
      </p:sp>
      <p:pic>
        <p:nvPicPr>
          <p:cNvPr id="7" name="Picture 6" descr="SectionHeaderLef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47" y="457200"/>
            <a:ext cx="2216561" cy="5943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-222366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04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1308" y="2286000"/>
            <a:ext cx="3657600" cy="38401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C35E-D60B-D04D-8F56-BBF8840CF4B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4D546-D385-5649-876B-9A56E09E0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8032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8032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C35E-D60B-D04D-8F56-BBF8840CF4B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4D546-D385-5649-876B-9A56E09E01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84488" y="4484687"/>
            <a:ext cx="3375025" cy="158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050" y="2286001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C35E-D60B-D04D-8F56-BBF8840CF4B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4D546-D385-5649-876B-9A56E09E01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54050" y="4302966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C35E-D60B-D04D-8F56-BBF8840CF4B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4D546-D385-5649-876B-9A56E09E01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654085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C35E-D60B-D04D-8F56-BBF8840CF4B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4D546-D385-5649-876B-9A56E09E01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C35E-D60B-D04D-8F56-BBF8840CF4B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4D546-D385-5649-876B-9A56E09E0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unningTop-R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57200" y="457200"/>
            <a:ext cx="8229600" cy="138200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813" y="456252"/>
            <a:ext cx="7824788" cy="1323041"/>
          </a:xfrm>
          <a:prstGeom prst="rect">
            <a:avLst/>
          </a:prstGeom>
          <a:effectLst/>
        </p:spPr>
        <p:txBody>
          <a:bodyPr vert="horz" lIns="91440" tIns="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2286000"/>
            <a:ext cx="61976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9036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  <a:latin typeface="Calibri" pitchFamily="34" charset="0"/>
              </a:defRPr>
            </a:lvl1pPr>
          </a:lstStyle>
          <a:p>
            <a:fld id="{C7BDC35E-D60B-D04D-8F56-BBF8840CF4B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8666" y="6149788"/>
            <a:ext cx="533400" cy="365125"/>
          </a:xfrm>
          <a:prstGeom prst="rect">
            <a:avLst/>
          </a:prstGeom>
        </p:spPr>
        <p:txBody>
          <a:bodyPr vert="horz" lIns="91440" tIns="91440" rIns="91440" bIns="91440" rtlCol="0" anchor="ctr"/>
          <a:lstStyle>
            <a:lvl1pPr algn="l">
              <a:defRPr sz="1800" b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fld id="{FE94D546-D385-5649-876B-9A56E09E01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57200" y="184096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</p:sldLayoutIdLst>
  <p:txStyles>
    <p:titleStyle>
      <a:lvl1pPr algn="r" defTabSz="914400" rtl="0" eaLnBrk="1" latinLnBrk="0" hangingPunct="1">
        <a:lnSpc>
          <a:spcPts val="5400"/>
        </a:lnSpc>
        <a:spcBef>
          <a:spcPct val="0"/>
        </a:spcBef>
        <a:buNone/>
        <a:defRPr sz="5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18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4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4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4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4" Type="http://schemas.openxmlformats.org/officeDocument/2006/relationships/image" Target="../media/image1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2521" y="837405"/>
            <a:ext cx="7772400" cy="1470025"/>
          </a:xfrm>
        </p:spPr>
        <p:txBody>
          <a:bodyPr/>
          <a:lstStyle/>
          <a:p>
            <a:r>
              <a:rPr lang="en-US" dirty="0" smtClean="0"/>
              <a:t>Prepositional Phrases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it out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69903" y="2655011"/>
            <a:ext cx="6740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God </a:t>
            </a:r>
            <a:r>
              <a:rPr lang="en-US" u="sng" dirty="0" smtClean="0">
                <a:solidFill>
                  <a:srgbClr val="FF6600"/>
                </a:solidFill>
              </a:rPr>
              <a:t>with</a:t>
            </a:r>
            <a:r>
              <a:rPr lang="en-US" u="sng" dirty="0" smtClean="0"/>
              <a:t> the thundering </a:t>
            </a:r>
            <a:r>
              <a:rPr lang="en-US" u="sng" dirty="0" smtClean="0">
                <a:solidFill>
                  <a:srgbClr val="008000"/>
                </a:solidFill>
              </a:rPr>
              <a:t>voice</a:t>
            </a:r>
            <a:r>
              <a:rPr lang="en-US" u="sng" dirty="0" smtClean="0"/>
              <a:t> </a:t>
            </a:r>
            <a:r>
              <a:rPr lang="en-US" dirty="0" smtClean="0"/>
              <a:t>is a troublemaker.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91622" y="3331906"/>
            <a:ext cx="70968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charset="2"/>
              <a:buChar char="ü"/>
            </a:pPr>
            <a:r>
              <a:rPr lang="en-US" dirty="0" smtClean="0"/>
              <a:t>Find your prepositional phrase</a:t>
            </a:r>
          </a:p>
          <a:p>
            <a:pPr>
              <a:buFont typeface="Wingdings" charset="2"/>
              <a:buChar char="ü"/>
            </a:pPr>
            <a:endParaRPr lang="en-US" dirty="0" smtClean="0"/>
          </a:p>
          <a:p>
            <a:pPr>
              <a:buFont typeface="Wingdings" charset="2"/>
              <a:buChar char="ü"/>
            </a:pPr>
            <a:r>
              <a:rPr lang="en-US" dirty="0" smtClean="0"/>
              <a:t>Does the prepositional phrase modify (add to) a noun or pronoun?</a:t>
            </a:r>
          </a:p>
          <a:p>
            <a:pPr lvl="2"/>
            <a:r>
              <a:rPr lang="en-US" dirty="0" smtClean="0"/>
              <a:t>Not sure?</a:t>
            </a:r>
          </a:p>
          <a:p>
            <a:pPr lvl="2"/>
            <a:endParaRPr lang="en-US" dirty="0" smtClean="0"/>
          </a:p>
        </p:txBody>
      </p:sp>
      <p:sp>
        <p:nvSpPr>
          <p:cNvPr id="10" name="Curved Right Arrow 9"/>
          <p:cNvSpPr/>
          <p:nvPr/>
        </p:nvSpPr>
        <p:spPr>
          <a:xfrm rot="5400000">
            <a:off x="2475603" y="1419912"/>
            <a:ext cx="546505" cy="1923693"/>
          </a:xfrm>
          <a:prstGeom prst="curvedRightArrow">
            <a:avLst/>
          </a:prstGeom>
          <a:solidFill>
            <a:srgbClr val="CCFFCC"/>
          </a:solidFill>
          <a:ln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69902" y="4809234"/>
            <a:ext cx="4693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charset="2"/>
              <a:buChar char="ü"/>
            </a:pPr>
            <a:r>
              <a:rPr lang="en-US" dirty="0" smtClean="0"/>
              <a:t>Does it answer </a:t>
            </a:r>
            <a:r>
              <a:rPr lang="en-US" i="1" dirty="0" smtClean="0"/>
              <a:t>which one or what kind?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2286001"/>
            <a:ext cx="6197600" cy="784486"/>
          </a:xfrm>
        </p:spPr>
        <p:txBody>
          <a:bodyPr/>
          <a:lstStyle/>
          <a:p>
            <a:r>
              <a:rPr lang="en-US" dirty="0" smtClean="0"/>
              <a:t>Please give him the wrath </a:t>
            </a:r>
            <a:r>
              <a:rPr lang="en-US" dirty="0" smtClean="0">
                <a:solidFill>
                  <a:srgbClr val="8000FF"/>
                </a:solidFill>
              </a:rPr>
              <a:t>of the gods.</a:t>
            </a:r>
            <a:endParaRPr lang="en-US" dirty="0">
              <a:solidFill>
                <a:srgbClr val="8000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21029" y="3532152"/>
            <a:ext cx="72705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charset="2"/>
              <a:buChar char="ü"/>
            </a:pPr>
            <a:r>
              <a:rPr lang="en-US" dirty="0" smtClean="0"/>
              <a:t>Does the prepositional phrase modify (add to) a noun or pronoun?</a:t>
            </a:r>
          </a:p>
          <a:p>
            <a:pPr lvl="2"/>
            <a:r>
              <a:rPr lang="en-US" dirty="0" smtClean="0"/>
              <a:t>Not sure?</a:t>
            </a:r>
          </a:p>
          <a:p>
            <a:pPr lvl="2"/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604822" y="2885821"/>
            <a:ext cx="4521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charset="2"/>
              <a:buChar char="ü"/>
            </a:pPr>
            <a:r>
              <a:rPr lang="en-US" dirty="0" smtClean="0"/>
              <a:t>Is there a prepositional phrase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91105" y="4455482"/>
            <a:ext cx="4693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charset="2"/>
              <a:buChar char="ü"/>
            </a:pPr>
            <a:r>
              <a:rPr lang="en-US" dirty="0" smtClean="0"/>
              <a:t>Does it answer </a:t>
            </a:r>
            <a:r>
              <a:rPr lang="en-US" i="1" dirty="0" smtClean="0"/>
              <a:t>which one or what kind?</a:t>
            </a:r>
            <a:endParaRPr lang="en-US" dirty="0"/>
          </a:p>
        </p:txBody>
      </p:sp>
      <p:sp>
        <p:nvSpPr>
          <p:cNvPr id="8" name="Curved Right Arrow 7"/>
          <p:cNvSpPr/>
          <p:nvPr/>
        </p:nvSpPr>
        <p:spPr>
          <a:xfrm rot="5400000">
            <a:off x="5511284" y="1146659"/>
            <a:ext cx="546505" cy="1923693"/>
          </a:xfrm>
          <a:prstGeom prst="curvedRightArrow">
            <a:avLst/>
          </a:prstGeom>
          <a:solidFill>
            <a:srgbClr val="CCFFCC"/>
          </a:solidFill>
          <a:ln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again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0" y="2286000"/>
            <a:ext cx="6197600" cy="7705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2575" marR="0" lvl="0" indent="-282575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God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F292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 the small hammer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a pest.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4822" y="2885821"/>
            <a:ext cx="4521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charset="2"/>
              <a:buChar char="ü"/>
            </a:pPr>
            <a:r>
              <a:rPr lang="en-US" dirty="0" smtClean="0"/>
              <a:t>Is there a prepositional phrase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21029" y="3532152"/>
            <a:ext cx="72705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charset="2"/>
              <a:buChar char="ü"/>
            </a:pPr>
            <a:r>
              <a:rPr lang="en-US" dirty="0" smtClean="0"/>
              <a:t>Does the prepositional phrase modify (add to) a noun or pronoun?</a:t>
            </a:r>
          </a:p>
          <a:p>
            <a:pPr lvl="2"/>
            <a:r>
              <a:rPr lang="en-US" dirty="0" smtClean="0"/>
              <a:t>Not sure?</a:t>
            </a:r>
          </a:p>
          <a:p>
            <a:pPr lvl="2"/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091105" y="4455482"/>
            <a:ext cx="4693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charset="2"/>
              <a:buChar char="ü"/>
            </a:pPr>
            <a:r>
              <a:rPr lang="en-US" dirty="0" smtClean="0"/>
              <a:t>Does it answer </a:t>
            </a:r>
            <a:r>
              <a:rPr lang="en-US" i="1" dirty="0" smtClean="0"/>
              <a:t>which one or what kind?</a:t>
            </a:r>
            <a:endParaRPr lang="en-US" dirty="0"/>
          </a:p>
        </p:txBody>
      </p:sp>
      <p:sp>
        <p:nvSpPr>
          <p:cNvPr id="3" name="Curved Down Arrow 2"/>
          <p:cNvSpPr/>
          <p:nvPr/>
        </p:nvSpPr>
        <p:spPr>
          <a:xfrm flipH="1">
            <a:off x="3266192" y="1741191"/>
            <a:ext cx="2118608" cy="678157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Adverbial phrase</a:t>
            </a:r>
            <a:endParaRPr lang="en-US" dirty="0"/>
          </a:p>
        </p:txBody>
      </p:sp>
      <p:pic>
        <p:nvPicPr>
          <p:cNvPr id="4" name="MS900388481[1].wav">
            <a:hlinkClick r:id="" action="ppaction://media"/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080000" y="3900488"/>
            <a:ext cx="609600" cy="609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87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Yup, you guessed it</a:t>
            </a:r>
            <a:br>
              <a:rPr lang="en-US" dirty="0" smtClean="0"/>
            </a:br>
            <a:r>
              <a:rPr lang="en-US" dirty="0" smtClean="0"/>
              <a:t>What’s an adverb?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1543" y="2286000"/>
            <a:ext cx="7102057" cy="38401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Adverb modifies (adds to) verb; adjective or adverb</a:t>
            </a:r>
          </a:p>
          <a:p>
            <a:endParaRPr lang="en-US" sz="2400" dirty="0" smtClean="0"/>
          </a:p>
          <a:p>
            <a:r>
              <a:rPr lang="en-US" sz="2400" dirty="0" smtClean="0"/>
              <a:t>Remember adverbs answers </a:t>
            </a:r>
          </a:p>
          <a:p>
            <a:pPr lvl="1"/>
            <a:r>
              <a:rPr lang="en-US" sz="2400" dirty="0" smtClean="0"/>
              <a:t>Where</a:t>
            </a:r>
          </a:p>
          <a:p>
            <a:pPr lvl="1"/>
            <a:r>
              <a:rPr lang="en-US" sz="2400" dirty="0" smtClean="0"/>
              <a:t>When</a:t>
            </a:r>
          </a:p>
          <a:p>
            <a:pPr lvl="1"/>
            <a:r>
              <a:rPr lang="en-US" sz="2400" dirty="0" smtClean="0"/>
              <a:t>How </a:t>
            </a:r>
          </a:p>
          <a:p>
            <a:pPr lvl="1"/>
            <a:r>
              <a:rPr lang="en-US" sz="2400" dirty="0" smtClean="0"/>
              <a:t>To what extent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Adverbial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Are prepositional </a:t>
            </a:r>
            <a:r>
              <a:rPr lang="en-US" sz="2800" dirty="0" smtClean="0"/>
              <a:t>phrases</a:t>
            </a:r>
            <a:endParaRPr lang="en-US" sz="2800" dirty="0" smtClean="0"/>
          </a:p>
          <a:p>
            <a:r>
              <a:rPr lang="en-US" sz="2800" dirty="0" smtClean="0"/>
              <a:t>That </a:t>
            </a:r>
            <a:r>
              <a:rPr lang="en-US" sz="2800" dirty="0" smtClean="0"/>
              <a:t>add to a verb, adverb, or adjective</a:t>
            </a:r>
            <a:endParaRPr lang="en-US" sz="2800" dirty="0" smtClean="0"/>
          </a:p>
          <a:p>
            <a:pPr lvl="1">
              <a:buNone/>
            </a:pPr>
            <a:endParaRPr lang="en-US" dirty="0"/>
          </a:p>
        </p:txBody>
      </p:sp>
      <p:pic>
        <p:nvPicPr>
          <p:cNvPr id="4" name="MS900388386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1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08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46130" y="2834225"/>
            <a:ext cx="62358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charset="2"/>
              <a:buChar char="ü"/>
            </a:pPr>
            <a:r>
              <a:rPr lang="en-US" sz="2400" dirty="0" smtClean="0"/>
              <a:t>Is there a prepositional phrase</a:t>
            </a:r>
            <a:r>
              <a:rPr lang="en-US" sz="2400" dirty="0" smtClean="0"/>
              <a:t>?</a:t>
            </a:r>
          </a:p>
          <a:p>
            <a:pPr>
              <a:buFont typeface="Wingdings" charset="2"/>
              <a:buChar char="ü"/>
            </a:pPr>
            <a:r>
              <a:rPr lang="en-US" sz="2400" dirty="0"/>
              <a:t>Does it add to and verb, adjective or adverb</a:t>
            </a:r>
          </a:p>
          <a:p>
            <a:pPr>
              <a:buFont typeface="Wingdings" charset="2"/>
              <a:buChar char="ü"/>
            </a:pP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82269" y="2181654"/>
            <a:ext cx="6197600" cy="65257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 </a:t>
            </a:r>
            <a:r>
              <a:rPr lang="en-US" sz="2800" dirty="0" smtClean="0">
                <a:solidFill>
                  <a:schemeClr val="tx1"/>
                </a:solidFill>
              </a:rPr>
              <a:t>should meet 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at the park</a:t>
            </a:r>
            <a:r>
              <a:rPr lang="en-US" sz="2800" dirty="0" smtClean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31185" y="4198933"/>
            <a:ext cx="4326043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Does it answer</a:t>
            </a:r>
          </a:p>
          <a:p>
            <a:r>
              <a:rPr lang="en-US" sz="2400" dirty="0" smtClean="0"/>
              <a:t>     Where</a:t>
            </a:r>
          </a:p>
          <a:p>
            <a:pPr lvl="1">
              <a:buFont typeface="Wingdings" charset="2"/>
              <a:buChar char="ü"/>
            </a:pPr>
            <a:r>
              <a:rPr lang="en-US" sz="2400" dirty="0" smtClean="0"/>
              <a:t>When</a:t>
            </a:r>
          </a:p>
          <a:p>
            <a:pPr lvl="1"/>
            <a:r>
              <a:rPr lang="en-US" sz="2400" dirty="0" smtClean="0"/>
              <a:t>How </a:t>
            </a:r>
          </a:p>
          <a:p>
            <a:pPr lvl="1"/>
            <a:r>
              <a:rPr lang="en-US" sz="2400" dirty="0" smtClean="0"/>
              <a:t>To what extent</a:t>
            </a:r>
          </a:p>
          <a:p>
            <a:endParaRPr lang="en-US" sz="2000" dirty="0"/>
          </a:p>
        </p:txBody>
      </p:sp>
      <p:sp>
        <p:nvSpPr>
          <p:cNvPr id="3" name="Freeform 2"/>
          <p:cNvSpPr/>
          <p:nvPr/>
        </p:nvSpPr>
        <p:spPr>
          <a:xfrm>
            <a:off x="3429000" y="1447800"/>
            <a:ext cx="1714500" cy="857250"/>
          </a:xfrm>
          <a:custGeom>
            <a:avLst/>
            <a:gdLst>
              <a:gd name="connsiteX0" fmla="*/ 1714500 w 1714500"/>
              <a:gd name="connsiteY0" fmla="*/ 819150 h 857250"/>
              <a:gd name="connsiteX1" fmla="*/ 1676400 w 1714500"/>
              <a:gd name="connsiteY1" fmla="*/ 609600 h 857250"/>
              <a:gd name="connsiteX2" fmla="*/ 1638300 w 1714500"/>
              <a:gd name="connsiteY2" fmla="*/ 552450 h 857250"/>
              <a:gd name="connsiteX3" fmla="*/ 1600200 w 1714500"/>
              <a:gd name="connsiteY3" fmla="*/ 438150 h 857250"/>
              <a:gd name="connsiteX4" fmla="*/ 1504950 w 1714500"/>
              <a:gd name="connsiteY4" fmla="*/ 304800 h 857250"/>
              <a:gd name="connsiteX5" fmla="*/ 1390650 w 1714500"/>
              <a:gd name="connsiteY5" fmla="*/ 190500 h 857250"/>
              <a:gd name="connsiteX6" fmla="*/ 1333500 w 1714500"/>
              <a:gd name="connsiteY6" fmla="*/ 152400 h 857250"/>
              <a:gd name="connsiteX7" fmla="*/ 1143000 w 1714500"/>
              <a:gd name="connsiteY7" fmla="*/ 76200 h 857250"/>
              <a:gd name="connsiteX8" fmla="*/ 857250 w 1714500"/>
              <a:gd name="connsiteY8" fmla="*/ 38100 h 857250"/>
              <a:gd name="connsiteX9" fmla="*/ 647700 w 1714500"/>
              <a:gd name="connsiteY9" fmla="*/ 0 h 857250"/>
              <a:gd name="connsiteX10" fmla="*/ 476250 w 1714500"/>
              <a:gd name="connsiteY10" fmla="*/ 19050 h 857250"/>
              <a:gd name="connsiteX11" fmla="*/ 342900 w 1714500"/>
              <a:gd name="connsiteY11" fmla="*/ 76200 h 857250"/>
              <a:gd name="connsiteX12" fmla="*/ 285750 w 1714500"/>
              <a:gd name="connsiteY12" fmla="*/ 114300 h 857250"/>
              <a:gd name="connsiteX13" fmla="*/ 228600 w 1714500"/>
              <a:gd name="connsiteY13" fmla="*/ 133350 h 857250"/>
              <a:gd name="connsiteX14" fmla="*/ 171450 w 1714500"/>
              <a:gd name="connsiteY14" fmla="*/ 190500 h 857250"/>
              <a:gd name="connsiteX15" fmla="*/ 95250 w 1714500"/>
              <a:gd name="connsiteY15" fmla="*/ 228600 h 857250"/>
              <a:gd name="connsiteX16" fmla="*/ 0 w 1714500"/>
              <a:gd name="connsiteY16" fmla="*/ 400050 h 857250"/>
              <a:gd name="connsiteX17" fmla="*/ 19050 w 1714500"/>
              <a:gd name="connsiteY17" fmla="*/ 457200 h 857250"/>
              <a:gd name="connsiteX18" fmla="*/ 133350 w 1714500"/>
              <a:gd name="connsiteY18" fmla="*/ 533400 h 857250"/>
              <a:gd name="connsiteX19" fmla="*/ 133350 w 1714500"/>
              <a:gd name="connsiteY19" fmla="*/ 723900 h 857250"/>
              <a:gd name="connsiteX20" fmla="*/ 133350 w 1714500"/>
              <a:gd name="connsiteY20" fmla="*/ 85725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714500" h="857250">
                <a:moveTo>
                  <a:pt x="1714500" y="819150"/>
                </a:moveTo>
                <a:cubicBezTo>
                  <a:pt x="1710086" y="788249"/>
                  <a:pt x="1695647" y="654510"/>
                  <a:pt x="1676400" y="609600"/>
                </a:cubicBezTo>
                <a:cubicBezTo>
                  <a:pt x="1667381" y="588556"/>
                  <a:pt x="1647599" y="573372"/>
                  <a:pt x="1638300" y="552450"/>
                </a:cubicBezTo>
                <a:cubicBezTo>
                  <a:pt x="1621989" y="515750"/>
                  <a:pt x="1622477" y="471566"/>
                  <a:pt x="1600200" y="438150"/>
                </a:cubicBezTo>
                <a:cubicBezTo>
                  <a:pt x="1573698" y="398397"/>
                  <a:pt x="1535330" y="338556"/>
                  <a:pt x="1504950" y="304800"/>
                </a:cubicBezTo>
                <a:cubicBezTo>
                  <a:pt x="1468905" y="264750"/>
                  <a:pt x="1435482" y="220388"/>
                  <a:pt x="1390650" y="190500"/>
                </a:cubicBezTo>
                <a:cubicBezTo>
                  <a:pt x="1371600" y="177800"/>
                  <a:pt x="1353379" y="163759"/>
                  <a:pt x="1333500" y="152400"/>
                </a:cubicBezTo>
                <a:cubicBezTo>
                  <a:pt x="1272188" y="117364"/>
                  <a:pt x="1212387" y="93547"/>
                  <a:pt x="1143000" y="76200"/>
                </a:cubicBezTo>
                <a:cubicBezTo>
                  <a:pt x="985963" y="36941"/>
                  <a:pt x="1127147" y="68089"/>
                  <a:pt x="857250" y="38100"/>
                </a:cubicBezTo>
                <a:cubicBezTo>
                  <a:pt x="734386" y="24448"/>
                  <a:pt x="746233" y="24633"/>
                  <a:pt x="647700" y="0"/>
                </a:cubicBezTo>
                <a:cubicBezTo>
                  <a:pt x="590550" y="6350"/>
                  <a:pt x="532969" y="9597"/>
                  <a:pt x="476250" y="19050"/>
                </a:cubicBezTo>
                <a:cubicBezTo>
                  <a:pt x="438535" y="25336"/>
                  <a:pt x="371476" y="59871"/>
                  <a:pt x="342900" y="76200"/>
                </a:cubicBezTo>
                <a:cubicBezTo>
                  <a:pt x="323021" y="87559"/>
                  <a:pt x="306228" y="104061"/>
                  <a:pt x="285750" y="114300"/>
                </a:cubicBezTo>
                <a:cubicBezTo>
                  <a:pt x="267789" y="123280"/>
                  <a:pt x="247650" y="127000"/>
                  <a:pt x="228600" y="133350"/>
                </a:cubicBezTo>
                <a:cubicBezTo>
                  <a:pt x="209550" y="152400"/>
                  <a:pt x="193373" y="174841"/>
                  <a:pt x="171450" y="190500"/>
                </a:cubicBezTo>
                <a:cubicBezTo>
                  <a:pt x="148342" y="207006"/>
                  <a:pt x="115330" y="208520"/>
                  <a:pt x="95250" y="228600"/>
                </a:cubicBezTo>
                <a:cubicBezTo>
                  <a:pt x="29746" y="294104"/>
                  <a:pt x="23955" y="328185"/>
                  <a:pt x="0" y="400050"/>
                </a:cubicBezTo>
                <a:cubicBezTo>
                  <a:pt x="6350" y="419100"/>
                  <a:pt x="4851" y="443001"/>
                  <a:pt x="19050" y="457200"/>
                </a:cubicBezTo>
                <a:cubicBezTo>
                  <a:pt x="51429" y="489579"/>
                  <a:pt x="133350" y="533400"/>
                  <a:pt x="133350" y="533400"/>
                </a:cubicBezTo>
                <a:cubicBezTo>
                  <a:pt x="170630" y="645240"/>
                  <a:pt x="146226" y="543631"/>
                  <a:pt x="133350" y="723900"/>
                </a:cubicBezTo>
                <a:cubicBezTo>
                  <a:pt x="130183" y="768237"/>
                  <a:pt x="133350" y="812800"/>
                  <a:pt x="133350" y="857250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248150" y="2571710"/>
            <a:ext cx="1485900" cy="59254"/>
          </a:xfrm>
          <a:custGeom>
            <a:avLst/>
            <a:gdLst>
              <a:gd name="connsiteX0" fmla="*/ 0 w 1485900"/>
              <a:gd name="connsiteY0" fmla="*/ 19090 h 59254"/>
              <a:gd name="connsiteX1" fmla="*/ 95250 w 1485900"/>
              <a:gd name="connsiteY1" fmla="*/ 40 h 59254"/>
              <a:gd name="connsiteX2" fmla="*/ 704850 w 1485900"/>
              <a:gd name="connsiteY2" fmla="*/ 38140 h 59254"/>
              <a:gd name="connsiteX3" fmla="*/ 914400 w 1485900"/>
              <a:gd name="connsiteY3" fmla="*/ 57190 h 59254"/>
              <a:gd name="connsiteX4" fmla="*/ 1485900 w 1485900"/>
              <a:gd name="connsiteY4" fmla="*/ 57190 h 59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5900" h="59254">
                <a:moveTo>
                  <a:pt x="0" y="19090"/>
                </a:moveTo>
                <a:cubicBezTo>
                  <a:pt x="31750" y="12740"/>
                  <a:pt x="62883" y="-835"/>
                  <a:pt x="95250" y="40"/>
                </a:cubicBezTo>
                <a:cubicBezTo>
                  <a:pt x="298772" y="5541"/>
                  <a:pt x="502090" y="19707"/>
                  <a:pt x="704850" y="38140"/>
                </a:cubicBezTo>
                <a:cubicBezTo>
                  <a:pt x="774700" y="44490"/>
                  <a:pt x="844283" y="55480"/>
                  <a:pt x="914400" y="57190"/>
                </a:cubicBezTo>
                <a:cubicBezTo>
                  <a:pt x="1104843" y="61835"/>
                  <a:pt x="1295400" y="57190"/>
                  <a:pt x="1485900" y="57190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build="p"/>
      <p:bldP spid="7" grpId="0"/>
      <p:bldP spid="3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7307" y="2104562"/>
            <a:ext cx="6197600" cy="95196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 will meet </a:t>
            </a:r>
            <a:r>
              <a:rPr lang="en-US" sz="2800" dirty="0" smtClean="0">
                <a:solidFill>
                  <a:srgbClr val="FF2929"/>
                </a:solidFill>
              </a:rPr>
              <a:t>by </a:t>
            </a:r>
            <a:r>
              <a:rPr lang="en-US" sz="3200" dirty="0" smtClean="0">
                <a:solidFill>
                  <a:srgbClr val="FF2929"/>
                </a:solidFill>
              </a:rPr>
              <a:t>noon</a:t>
            </a:r>
            <a:r>
              <a:rPr lang="en-US" sz="2800" dirty="0" smtClean="0">
                <a:solidFill>
                  <a:srgbClr val="FF2929"/>
                </a:solidFill>
              </a:rPr>
              <a:t>.</a:t>
            </a:r>
            <a:endParaRPr lang="en-US" sz="2800" dirty="0">
              <a:solidFill>
                <a:srgbClr val="FF292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38249" y="2808879"/>
            <a:ext cx="624161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charset="2"/>
              <a:buChar char="ü"/>
            </a:pPr>
            <a:r>
              <a:rPr lang="en-US" sz="2800" dirty="0" smtClean="0"/>
              <a:t>Is there a prepositional phrase</a:t>
            </a:r>
            <a:r>
              <a:rPr lang="en-US" sz="2800" dirty="0" smtClean="0"/>
              <a:t>?</a:t>
            </a:r>
          </a:p>
          <a:p>
            <a:pPr>
              <a:buFont typeface="Wingdings" charset="2"/>
              <a:buChar char="ü"/>
            </a:pPr>
            <a:r>
              <a:rPr lang="en-US" sz="2800" dirty="0"/>
              <a:t>Does it add to </a:t>
            </a:r>
            <a:r>
              <a:rPr lang="en-US" sz="2800" dirty="0" smtClean="0"/>
              <a:t>a </a:t>
            </a:r>
            <a:r>
              <a:rPr lang="en-US" sz="2800" dirty="0"/>
              <a:t>verb, adjective or adverb</a:t>
            </a:r>
          </a:p>
          <a:p>
            <a:pPr>
              <a:buFont typeface="Wingdings" charset="2"/>
              <a:buChar char="ü"/>
            </a:pP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731185" y="4198933"/>
            <a:ext cx="4326043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Does it answer</a:t>
            </a:r>
          </a:p>
          <a:p>
            <a:r>
              <a:rPr lang="en-US" sz="2400" dirty="0" smtClean="0"/>
              <a:t>     Where</a:t>
            </a:r>
          </a:p>
          <a:p>
            <a:pPr lvl="1">
              <a:buFont typeface="Wingdings" charset="2"/>
              <a:buChar char="ü"/>
            </a:pPr>
            <a:r>
              <a:rPr lang="en-US" sz="2400" dirty="0" smtClean="0"/>
              <a:t>When</a:t>
            </a:r>
          </a:p>
          <a:p>
            <a:pPr lvl="1"/>
            <a:r>
              <a:rPr lang="en-US" sz="2400" dirty="0" smtClean="0"/>
              <a:t>How </a:t>
            </a:r>
          </a:p>
          <a:p>
            <a:pPr lvl="1"/>
            <a:r>
              <a:rPr lang="en-US" sz="2400" dirty="0" smtClean="0"/>
              <a:t>To what extent</a:t>
            </a:r>
          </a:p>
          <a:p>
            <a:endParaRPr lang="en-US" sz="2000" dirty="0"/>
          </a:p>
        </p:txBody>
      </p:sp>
      <p:sp>
        <p:nvSpPr>
          <p:cNvPr id="6" name="Freeform 5"/>
          <p:cNvSpPr/>
          <p:nvPr/>
        </p:nvSpPr>
        <p:spPr>
          <a:xfrm>
            <a:off x="4591050" y="2209749"/>
            <a:ext cx="914400" cy="76251"/>
          </a:xfrm>
          <a:custGeom>
            <a:avLst/>
            <a:gdLst>
              <a:gd name="connsiteX0" fmla="*/ 0 w 914400"/>
              <a:gd name="connsiteY0" fmla="*/ 57201 h 76251"/>
              <a:gd name="connsiteX1" fmla="*/ 190500 w 914400"/>
              <a:gd name="connsiteY1" fmla="*/ 76251 h 76251"/>
              <a:gd name="connsiteX2" fmla="*/ 590550 w 914400"/>
              <a:gd name="connsiteY2" fmla="*/ 38151 h 76251"/>
              <a:gd name="connsiteX3" fmla="*/ 838200 w 914400"/>
              <a:gd name="connsiteY3" fmla="*/ 19101 h 76251"/>
              <a:gd name="connsiteX4" fmla="*/ 914400 w 914400"/>
              <a:gd name="connsiteY4" fmla="*/ 51 h 76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76251">
                <a:moveTo>
                  <a:pt x="0" y="57201"/>
                </a:moveTo>
                <a:cubicBezTo>
                  <a:pt x="63500" y="63551"/>
                  <a:pt x="126683" y="76251"/>
                  <a:pt x="190500" y="76251"/>
                </a:cubicBezTo>
                <a:cubicBezTo>
                  <a:pt x="467993" y="76251"/>
                  <a:pt x="386095" y="58596"/>
                  <a:pt x="590550" y="38151"/>
                </a:cubicBezTo>
                <a:cubicBezTo>
                  <a:pt x="672933" y="29913"/>
                  <a:pt x="755650" y="25451"/>
                  <a:pt x="838200" y="19101"/>
                </a:cubicBezTo>
                <a:cubicBezTo>
                  <a:pt x="901374" y="-1957"/>
                  <a:pt x="875270" y="51"/>
                  <a:pt x="914400" y="51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905250" y="1695450"/>
            <a:ext cx="1104900" cy="533400"/>
          </a:xfrm>
          <a:custGeom>
            <a:avLst/>
            <a:gdLst>
              <a:gd name="connsiteX0" fmla="*/ 1104900 w 1104900"/>
              <a:gd name="connsiteY0" fmla="*/ 438150 h 533400"/>
              <a:gd name="connsiteX1" fmla="*/ 1066800 w 1104900"/>
              <a:gd name="connsiteY1" fmla="*/ 342900 h 533400"/>
              <a:gd name="connsiteX2" fmla="*/ 1047750 w 1104900"/>
              <a:gd name="connsiteY2" fmla="*/ 285750 h 533400"/>
              <a:gd name="connsiteX3" fmla="*/ 971550 w 1104900"/>
              <a:gd name="connsiteY3" fmla="*/ 171450 h 533400"/>
              <a:gd name="connsiteX4" fmla="*/ 933450 w 1104900"/>
              <a:gd name="connsiteY4" fmla="*/ 114300 h 533400"/>
              <a:gd name="connsiteX5" fmla="*/ 876300 w 1104900"/>
              <a:gd name="connsiteY5" fmla="*/ 76200 h 533400"/>
              <a:gd name="connsiteX6" fmla="*/ 685800 w 1104900"/>
              <a:gd name="connsiteY6" fmla="*/ 19050 h 533400"/>
              <a:gd name="connsiteX7" fmla="*/ 400050 w 1104900"/>
              <a:gd name="connsiteY7" fmla="*/ 0 h 533400"/>
              <a:gd name="connsiteX8" fmla="*/ 228600 w 1104900"/>
              <a:gd name="connsiteY8" fmla="*/ 19050 h 533400"/>
              <a:gd name="connsiteX9" fmla="*/ 171450 w 1104900"/>
              <a:gd name="connsiteY9" fmla="*/ 57150 h 533400"/>
              <a:gd name="connsiteX10" fmla="*/ 133350 w 1104900"/>
              <a:gd name="connsiteY10" fmla="*/ 171450 h 533400"/>
              <a:gd name="connsiteX11" fmla="*/ 76200 w 1104900"/>
              <a:gd name="connsiteY11" fmla="*/ 304800 h 533400"/>
              <a:gd name="connsiteX12" fmla="*/ 19050 w 1104900"/>
              <a:gd name="connsiteY12" fmla="*/ 476250 h 533400"/>
              <a:gd name="connsiteX13" fmla="*/ 0 w 1104900"/>
              <a:gd name="connsiteY13" fmla="*/ 53340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4900" h="533400">
                <a:moveTo>
                  <a:pt x="1104900" y="438150"/>
                </a:moveTo>
                <a:cubicBezTo>
                  <a:pt x="1092200" y="406400"/>
                  <a:pt x="1078807" y="374919"/>
                  <a:pt x="1066800" y="342900"/>
                </a:cubicBezTo>
                <a:cubicBezTo>
                  <a:pt x="1059749" y="324098"/>
                  <a:pt x="1057502" y="303303"/>
                  <a:pt x="1047750" y="285750"/>
                </a:cubicBezTo>
                <a:cubicBezTo>
                  <a:pt x="1025512" y="245722"/>
                  <a:pt x="996950" y="209550"/>
                  <a:pt x="971550" y="171450"/>
                </a:cubicBezTo>
                <a:cubicBezTo>
                  <a:pt x="958850" y="152400"/>
                  <a:pt x="952500" y="127000"/>
                  <a:pt x="933450" y="114300"/>
                </a:cubicBezTo>
                <a:cubicBezTo>
                  <a:pt x="914400" y="101600"/>
                  <a:pt x="897222" y="85499"/>
                  <a:pt x="876300" y="76200"/>
                </a:cubicBezTo>
                <a:cubicBezTo>
                  <a:pt x="858122" y="68121"/>
                  <a:pt x="722105" y="22872"/>
                  <a:pt x="685800" y="19050"/>
                </a:cubicBezTo>
                <a:cubicBezTo>
                  <a:pt x="590863" y="9057"/>
                  <a:pt x="495300" y="6350"/>
                  <a:pt x="400050" y="0"/>
                </a:cubicBezTo>
                <a:cubicBezTo>
                  <a:pt x="342900" y="6350"/>
                  <a:pt x="284385" y="5104"/>
                  <a:pt x="228600" y="19050"/>
                </a:cubicBezTo>
                <a:cubicBezTo>
                  <a:pt x="206388" y="24603"/>
                  <a:pt x="183584" y="37735"/>
                  <a:pt x="171450" y="57150"/>
                </a:cubicBezTo>
                <a:cubicBezTo>
                  <a:pt x="150165" y="91206"/>
                  <a:pt x="146050" y="133350"/>
                  <a:pt x="133350" y="171450"/>
                </a:cubicBezTo>
                <a:cubicBezTo>
                  <a:pt x="72029" y="355413"/>
                  <a:pt x="170361" y="69399"/>
                  <a:pt x="76200" y="304800"/>
                </a:cubicBezTo>
                <a:lnTo>
                  <a:pt x="19050" y="476250"/>
                </a:lnTo>
                <a:lnTo>
                  <a:pt x="0" y="533400"/>
                </a:ln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Misplaced Modifiers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modifier usually comes right before or right after what </a:t>
            </a:r>
            <a:r>
              <a:rPr lang="en-US" sz="2800" dirty="0" smtClean="0"/>
              <a:t>ever</a:t>
            </a:r>
            <a:r>
              <a:rPr lang="en-US" sz="2400" dirty="0" smtClean="0"/>
              <a:t> it is modifying.</a:t>
            </a:r>
          </a:p>
          <a:p>
            <a:r>
              <a:rPr lang="en-US" sz="2400" dirty="0" smtClean="0"/>
              <a:t>When it doesn’t it is often confusing, and is MISPLACED.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69903" y="3264788"/>
            <a:ext cx="6412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This sounds like the audience is on the stage.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754222" y="5322062"/>
            <a:ext cx="367683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This makes more sense.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58813" y="2236695"/>
            <a:ext cx="752070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On the stage </a:t>
            </a:r>
            <a:r>
              <a:rPr lang="en-US" sz="2600" dirty="0" smtClean="0"/>
              <a:t>the audience applauded for the performers.</a:t>
            </a:r>
            <a:endParaRPr lang="en-US" sz="2600" dirty="0"/>
          </a:p>
        </p:txBody>
      </p:sp>
      <p:sp>
        <p:nvSpPr>
          <p:cNvPr id="9" name="TextBox 8"/>
          <p:cNvSpPr txBox="1"/>
          <p:nvPr/>
        </p:nvSpPr>
        <p:spPr>
          <a:xfrm>
            <a:off x="658813" y="4127066"/>
            <a:ext cx="714047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The audience applauded for the performers </a:t>
            </a:r>
            <a:r>
              <a:rPr lang="en-US" sz="2600" dirty="0" smtClean="0">
                <a:solidFill>
                  <a:srgbClr val="FF2929"/>
                </a:solidFill>
              </a:rPr>
              <a:t>on the stage.</a:t>
            </a:r>
            <a:endParaRPr lang="en-US" sz="2600" dirty="0">
              <a:solidFill>
                <a:srgbClr val="FF292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</a:t>
            </a:r>
            <a:r>
              <a:rPr lang="en-US" dirty="0" smtClean="0"/>
              <a:t>a phrase?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6133" y="2286000"/>
            <a:ext cx="7247467" cy="38401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DOES NOT HAVE A SUBJECT</a:t>
            </a:r>
            <a:r>
              <a:rPr lang="en-US" sz="4400" u="sng" dirty="0" smtClean="0"/>
              <a:t> AND </a:t>
            </a:r>
            <a:r>
              <a:rPr lang="en-US" sz="4400" dirty="0" smtClean="0"/>
              <a:t>A VERB</a:t>
            </a:r>
            <a:endParaRPr lang="en-US" sz="4400" dirty="0"/>
          </a:p>
        </p:txBody>
      </p:sp>
      <p:pic>
        <p:nvPicPr>
          <p:cNvPr id="5" name="MS900388386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08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one is correct?</a:t>
            </a:r>
          </a:p>
          <a:p>
            <a:endParaRPr lang="en-US" dirty="0" smtClean="0"/>
          </a:p>
          <a:p>
            <a:r>
              <a:rPr lang="en-US" dirty="0" smtClean="0"/>
              <a:t>The actor told us about his career in the dressing room.</a:t>
            </a:r>
          </a:p>
          <a:p>
            <a:r>
              <a:rPr lang="en-US" dirty="0" smtClean="0"/>
              <a:t>In the dressing room the actor told us about his career.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Adjectival or Adverbial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2800350"/>
            <a:ext cx="6896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 a boy, Zeus  played </a:t>
            </a:r>
            <a:r>
              <a:rPr lang="en-US" sz="2400" u="sng" dirty="0" smtClean="0"/>
              <a:t>with is father ‘s minions.</a:t>
            </a:r>
            <a:endParaRPr lang="en-US" sz="2400" u="sng" dirty="0"/>
          </a:p>
        </p:txBody>
      </p:sp>
      <p:sp>
        <p:nvSpPr>
          <p:cNvPr id="7" name="Rectangle 6"/>
          <p:cNvSpPr/>
          <p:nvPr/>
        </p:nvSpPr>
        <p:spPr>
          <a:xfrm>
            <a:off x="2343346" y="4167485"/>
            <a:ext cx="44573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ADVERBIAL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3562350" y="2209800"/>
            <a:ext cx="1943100" cy="571500"/>
          </a:xfrm>
          <a:custGeom>
            <a:avLst/>
            <a:gdLst>
              <a:gd name="connsiteX0" fmla="*/ 1943100 w 1943100"/>
              <a:gd name="connsiteY0" fmla="*/ 571500 h 571500"/>
              <a:gd name="connsiteX1" fmla="*/ 1866900 w 1943100"/>
              <a:gd name="connsiteY1" fmla="*/ 400050 h 571500"/>
              <a:gd name="connsiteX2" fmla="*/ 1828800 w 1943100"/>
              <a:gd name="connsiteY2" fmla="*/ 342900 h 571500"/>
              <a:gd name="connsiteX3" fmla="*/ 1752600 w 1943100"/>
              <a:gd name="connsiteY3" fmla="*/ 285750 h 571500"/>
              <a:gd name="connsiteX4" fmla="*/ 1733550 w 1943100"/>
              <a:gd name="connsiteY4" fmla="*/ 228600 h 571500"/>
              <a:gd name="connsiteX5" fmla="*/ 1676400 w 1943100"/>
              <a:gd name="connsiteY5" fmla="*/ 209550 h 571500"/>
              <a:gd name="connsiteX6" fmla="*/ 1562100 w 1943100"/>
              <a:gd name="connsiteY6" fmla="*/ 133350 h 571500"/>
              <a:gd name="connsiteX7" fmla="*/ 1485900 w 1943100"/>
              <a:gd name="connsiteY7" fmla="*/ 95250 h 571500"/>
              <a:gd name="connsiteX8" fmla="*/ 1314450 w 1943100"/>
              <a:gd name="connsiteY8" fmla="*/ 57150 h 571500"/>
              <a:gd name="connsiteX9" fmla="*/ 1238250 w 1943100"/>
              <a:gd name="connsiteY9" fmla="*/ 38100 h 571500"/>
              <a:gd name="connsiteX10" fmla="*/ 1181100 w 1943100"/>
              <a:gd name="connsiteY10" fmla="*/ 19050 h 571500"/>
              <a:gd name="connsiteX11" fmla="*/ 1047750 w 1943100"/>
              <a:gd name="connsiteY11" fmla="*/ 0 h 571500"/>
              <a:gd name="connsiteX12" fmla="*/ 647700 w 1943100"/>
              <a:gd name="connsiteY12" fmla="*/ 19050 h 571500"/>
              <a:gd name="connsiteX13" fmla="*/ 590550 w 1943100"/>
              <a:gd name="connsiteY13" fmla="*/ 38100 h 571500"/>
              <a:gd name="connsiteX14" fmla="*/ 514350 w 1943100"/>
              <a:gd name="connsiteY14" fmla="*/ 57150 h 571500"/>
              <a:gd name="connsiteX15" fmla="*/ 400050 w 1943100"/>
              <a:gd name="connsiteY15" fmla="*/ 95250 h 571500"/>
              <a:gd name="connsiteX16" fmla="*/ 342900 w 1943100"/>
              <a:gd name="connsiteY16" fmla="*/ 152400 h 571500"/>
              <a:gd name="connsiteX17" fmla="*/ 285750 w 1943100"/>
              <a:gd name="connsiteY17" fmla="*/ 190500 h 571500"/>
              <a:gd name="connsiteX18" fmla="*/ 171450 w 1943100"/>
              <a:gd name="connsiteY18" fmla="*/ 304800 h 571500"/>
              <a:gd name="connsiteX19" fmla="*/ 57150 w 1943100"/>
              <a:gd name="connsiteY19" fmla="*/ 381000 h 571500"/>
              <a:gd name="connsiteX20" fmla="*/ 19050 w 1943100"/>
              <a:gd name="connsiteY20" fmla="*/ 495300 h 571500"/>
              <a:gd name="connsiteX21" fmla="*/ 0 w 1943100"/>
              <a:gd name="connsiteY21" fmla="*/ 55245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943100" h="571500">
                <a:moveTo>
                  <a:pt x="1943100" y="571500"/>
                </a:moveTo>
                <a:cubicBezTo>
                  <a:pt x="1915884" y="503461"/>
                  <a:pt x="1902495" y="462342"/>
                  <a:pt x="1866900" y="400050"/>
                </a:cubicBezTo>
                <a:cubicBezTo>
                  <a:pt x="1855541" y="380171"/>
                  <a:pt x="1844989" y="359089"/>
                  <a:pt x="1828800" y="342900"/>
                </a:cubicBezTo>
                <a:cubicBezTo>
                  <a:pt x="1806349" y="320449"/>
                  <a:pt x="1778000" y="304800"/>
                  <a:pt x="1752600" y="285750"/>
                </a:cubicBezTo>
                <a:cubicBezTo>
                  <a:pt x="1746250" y="266700"/>
                  <a:pt x="1747749" y="242799"/>
                  <a:pt x="1733550" y="228600"/>
                </a:cubicBezTo>
                <a:cubicBezTo>
                  <a:pt x="1719351" y="214401"/>
                  <a:pt x="1693953" y="219302"/>
                  <a:pt x="1676400" y="209550"/>
                </a:cubicBezTo>
                <a:cubicBezTo>
                  <a:pt x="1636372" y="187312"/>
                  <a:pt x="1603056" y="153828"/>
                  <a:pt x="1562100" y="133350"/>
                </a:cubicBezTo>
                <a:cubicBezTo>
                  <a:pt x="1536700" y="120650"/>
                  <a:pt x="1512490" y="105221"/>
                  <a:pt x="1485900" y="95250"/>
                </a:cubicBezTo>
                <a:cubicBezTo>
                  <a:pt x="1452112" y="82579"/>
                  <a:pt x="1344076" y="63734"/>
                  <a:pt x="1314450" y="57150"/>
                </a:cubicBezTo>
                <a:cubicBezTo>
                  <a:pt x="1288892" y="51470"/>
                  <a:pt x="1263424" y="45293"/>
                  <a:pt x="1238250" y="38100"/>
                </a:cubicBezTo>
                <a:cubicBezTo>
                  <a:pt x="1218942" y="32583"/>
                  <a:pt x="1200791" y="22988"/>
                  <a:pt x="1181100" y="19050"/>
                </a:cubicBezTo>
                <a:cubicBezTo>
                  <a:pt x="1137071" y="10244"/>
                  <a:pt x="1092200" y="6350"/>
                  <a:pt x="1047750" y="0"/>
                </a:cubicBezTo>
                <a:cubicBezTo>
                  <a:pt x="914400" y="6350"/>
                  <a:pt x="780740" y="7963"/>
                  <a:pt x="647700" y="19050"/>
                </a:cubicBezTo>
                <a:cubicBezTo>
                  <a:pt x="627689" y="20718"/>
                  <a:pt x="609858" y="32583"/>
                  <a:pt x="590550" y="38100"/>
                </a:cubicBezTo>
                <a:cubicBezTo>
                  <a:pt x="565376" y="45293"/>
                  <a:pt x="539428" y="49627"/>
                  <a:pt x="514350" y="57150"/>
                </a:cubicBezTo>
                <a:cubicBezTo>
                  <a:pt x="475883" y="68690"/>
                  <a:pt x="400050" y="95250"/>
                  <a:pt x="400050" y="95250"/>
                </a:cubicBezTo>
                <a:cubicBezTo>
                  <a:pt x="381000" y="114300"/>
                  <a:pt x="363596" y="135153"/>
                  <a:pt x="342900" y="152400"/>
                </a:cubicBezTo>
                <a:cubicBezTo>
                  <a:pt x="325311" y="167057"/>
                  <a:pt x="302862" y="175289"/>
                  <a:pt x="285750" y="190500"/>
                </a:cubicBezTo>
                <a:cubicBezTo>
                  <a:pt x="245478" y="226297"/>
                  <a:pt x="216282" y="274912"/>
                  <a:pt x="171450" y="304800"/>
                </a:cubicBezTo>
                <a:lnTo>
                  <a:pt x="57150" y="381000"/>
                </a:lnTo>
                <a:lnTo>
                  <a:pt x="19050" y="495300"/>
                </a:lnTo>
                <a:lnTo>
                  <a:pt x="0" y="552450"/>
                </a:ln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MS900097484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02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213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2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2" grpId="0"/>
      <p:bldP spid="4" grpId="0"/>
      <p:bldP spid="7" grpId="0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Adjectival or Adverbial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95350" y="2781300"/>
            <a:ext cx="6896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As a boy</a:t>
            </a:r>
            <a:r>
              <a:rPr lang="en-US" sz="2400" dirty="0" smtClean="0"/>
              <a:t>, Zeus  played with is father ‘s minions.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343346" y="4167485"/>
            <a:ext cx="44573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ADVERBIAL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1504950" y="2057400"/>
            <a:ext cx="1944708" cy="762000"/>
          </a:xfrm>
          <a:custGeom>
            <a:avLst/>
            <a:gdLst>
              <a:gd name="connsiteX0" fmla="*/ 0 w 1944708"/>
              <a:gd name="connsiteY0" fmla="*/ 742950 h 762000"/>
              <a:gd name="connsiteX1" fmla="*/ 19050 w 1944708"/>
              <a:gd name="connsiteY1" fmla="*/ 552450 h 762000"/>
              <a:gd name="connsiteX2" fmla="*/ 76200 w 1944708"/>
              <a:gd name="connsiteY2" fmla="*/ 361950 h 762000"/>
              <a:gd name="connsiteX3" fmla="*/ 133350 w 1944708"/>
              <a:gd name="connsiteY3" fmla="*/ 247650 h 762000"/>
              <a:gd name="connsiteX4" fmla="*/ 247650 w 1944708"/>
              <a:gd name="connsiteY4" fmla="*/ 133350 h 762000"/>
              <a:gd name="connsiteX5" fmla="*/ 323850 w 1944708"/>
              <a:gd name="connsiteY5" fmla="*/ 114300 h 762000"/>
              <a:gd name="connsiteX6" fmla="*/ 438150 w 1944708"/>
              <a:gd name="connsiteY6" fmla="*/ 76200 h 762000"/>
              <a:gd name="connsiteX7" fmla="*/ 514350 w 1944708"/>
              <a:gd name="connsiteY7" fmla="*/ 57150 h 762000"/>
              <a:gd name="connsiteX8" fmla="*/ 571500 w 1944708"/>
              <a:gd name="connsiteY8" fmla="*/ 38100 h 762000"/>
              <a:gd name="connsiteX9" fmla="*/ 723900 w 1944708"/>
              <a:gd name="connsiteY9" fmla="*/ 0 h 762000"/>
              <a:gd name="connsiteX10" fmla="*/ 1466850 w 1944708"/>
              <a:gd name="connsiteY10" fmla="*/ 38100 h 762000"/>
              <a:gd name="connsiteX11" fmla="*/ 1657350 w 1944708"/>
              <a:gd name="connsiteY11" fmla="*/ 95250 h 762000"/>
              <a:gd name="connsiteX12" fmla="*/ 1714500 w 1944708"/>
              <a:gd name="connsiteY12" fmla="*/ 114300 h 762000"/>
              <a:gd name="connsiteX13" fmla="*/ 1771650 w 1944708"/>
              <a:gd name="connsiteY13" fmla="*/ 133350 h 762000"/>
              <a:gd name="connsiteX14" fmla="*/ 1847850 w 1944708"/>
              <a:gd name="connsiteY14" fmla="*/ 152400 h 762000"/>
              <a:gd name="connsiteX15" fmla="*/ 1885950 w 1944708"/>
              <a:gd name="connsiteY15" fmla="*/ 209550 h 762000"/>
              <a:gd name="connsiteX16" fmla="*/ 1924050 w 1944708"/>
              <a:gd name="connsiteY16" fmla="*/ 323850 h 762000"/>
              <a:gd name="connsiteX17" fmla="*/ 1943100 w 1944708"/>
              <a:gd name="connsiteY17" fmla="*/ 76200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944708" h="762000">
                <a:moveTo>
                  <a:pt x="0" y="742950"/>
                </a:moveTo>
                <a:cubicBezTo>
                  <a:pt x="6350" y="679450"/>
                  <a:pt x="10025" y="615625"/>
                  <a:pt x="19050" y="552450"/>
                </a:cubicBezTo>
                <a:cubicBezTo>
                  <a:pt x="26248" y="502067"/>
                  <a:pt x="62943" y="401722"/>
                  <a:pt x="76200" y="361950"/>
                </a:cubicBezTo>
                <a:cubicBezTo>
                  <a:pt x="93853" y="308991"/>
                  <a:pt x="93959" y="291965"/>
                  <a:pt x="133350" y="247650"/>
                </a:cubicBezTo>
                <a:cubicBezTo>
                  <a:pt x="169147" y="207378"/>
                  <a:pt x="195377" y="146418"/>
                  <a:pt x="247650" y="133350"/>
                </a:cubicBezTo>
                <a:cubicBezTo>
                  <a:pt x="273050" y="127000"/>
                  <a:pt x="298772" y="121823"/>
                  <a:pt x="323850" y="114300"/>
                </a:cubicBezTo>
                <a:cubicBezTo>
                  <a:pt x="362317" y="102760"/>
                  <a:pt x="399188" y="85940"/>
                  <a:pt x="438150" y="76200"/>
                </a:cubicBezTo>
                <a:cubicBezTo>
                  <a:pt x="463550" y="69850"/>
                  <a:pt x="489176" y="64343"/>
                  <a:pt x="514350" y="57150"/>
                </a:cubicBezTo>
                <a:cubicBezTo>
                  <a:pt x="533658" y="51633"/>
                  <a:pt x="552019" y="42970"/>
                  <a:pt x="571500" y="38100"/>
                </a:cubicBezTo>
                <a:lnTo>
                  <a:pt x="723900" y="0"/>
                </a:lnTo>
                <a:cubicBezTo>
                  <a:pt x="950797" y="7319"/>
                  <a:pt x="1226846" y="-1901"/>
                  <a:pt x="1466850" y="38100"/>
                </a:cubicBezTo>
                <a:cubicBezTo>
                  <a:pt x="1524431" y="47697"/>
                  <a:pt x="1606537" y="78312"/>
                  <a:pt x="1657350" y="95250"/>
                </a:cubicBezTo>
                <a:lnTo>
                  <a:pt x="1714500" y="114300"/>
                </a:lnTo>
                <a:cubicBezTo>
                  <a:pt x="1733550" y="120650"/>
                  <a:pt x="1752169" y="128480"/>
                  <a:pt x="1771650" y="133350"/>
                </a:cubicBezTo>
                <a:lnTo>
                  <a:pt x="1847850" y="152400"/>
                </a:lnTo>
                <a:cubicBezTo>
                  <a:pt x="1860550" y="171450"/>
                  <a:pt x="1876651" y="188628"/>
                  <a:pt x="1885950" y="209550"/>
                </a:cubicBezTo>
                <a:cubicBezTo>
                  <a:pt x="1902261" y="246250"/>
                  <a:pt x="1924050" y="323850"/>
                  <a:pt x="1924050" y="323850"/>
                </a:cubicBezTo>
                <a:cubicBezTo>
                  <a:pt x="1952917" y="583656"/>
                  <a:pt x="1943100" y="437798"/>
                  <a:pt x="1943100" y="762000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MS900097484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85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213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2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  <p:bldP spid="5" grpId="0"/>
      <p:bldP spid="6" grpId="0"/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Adjectival or Adverbial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52500" y="3181350"/>
            <a:ext cx="7455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At the age of ten</a:t>
            </a:r>
            <a:r>
              <a:rPr lang="en-US" sz="2400" dirty="0" smtClean="0"/>
              <a:t>, he entered a school for Gods in  Troy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343346" y="4167485"/>
            <a:ext cx="44573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ADVERBIAL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2000250" y="2457450"/>
            <a:ext cx="2286000" cy="723900"/>
          </a:xfrm>
          <a:custGeom>
            <a:avLst/>
            <a:gdLst>
              <a:gd name="connsiteX0" fmla="*/ 0 w 2286000"/>
              <a:gd name="connsiteY0" fmla="*/ 704850 h 723900"/>
              <a:gd name="connsiteX1" fmla="*/ 38100 w 2286000"/>
              <a:gd name="connsiteY1" fmla="*/ 609600 h 723900"/>
              <a:gd name="connsiteX2" fmla="*/ 57150 w 2286000"/>
              <a:gd name="connsiteY2" fmla="*/ 552450 h 723900"/>
              <a:gd name="connsiteX3" fmla="*/ 114300 w 2286000"/>
              <a:gd name="connsiteY3" fmla="*/ 533400 h 723900"/>
              <a:gd name="connsiteX4" fmla="*/ 209550 w 2286000"/>
              <a:gd name="connsiteY4" fmla="*/ 419100 h 723900"/>
              <a:gd name="connsiteX5" fmla="*/ 323850 w 2286000"/>
              <a:gd name="connsiteY5" fmla="*/ 342900 h 723900"/>
              <a:gd name="connsiteX6" fmla="*/ 400050 w 2286000"/>
              <a:gd name="connsiteY6" fmla="*/ 285750 h 723900"/>
              <a:gd name="connsiteX7" fmla="*/ 457200 w 2286000"/>
              <a:gd name="connsiteY7" fmla="*/ 266700 h 723900"/>
              <a:gd name="connsiteX8" fmla="*/ 647700 w 2286000"/>
              <a:gd name="connsiteY8" fmla="*/ 171450 h 723900"/>
              <a:gd name="connsiteX9" fmla="*/ 781050 w 2286000"/>
              <a:gd name="connsiteY9" fmla="*/ 114300 h 723900"/>
              <a:gd name="connsiteX10" fmla="*/ 838200 w 2286000"/>
              <a:gd name="connsiteY10" fmla="*/ 76200 h 723900"/>
              <a:gd name="connsiteX11" fmla="*/ 914400 w 2286000"/>
              <a:gd name="connsiteY11" fmla="*/ 57150 h 723900"/>
              <a:gd name="connsiteX12" fmla="*/ 1047750 w 2286000"/>
              <a:gd name="connsiteY12" fmla="*/ 19050 h 723900"/>
              <a:gd name="connsiteX13" fmla="*/ 1295400 w 2286000"/>
              <a:gd name="connsiteY13" fmla="*/ 0 h 723900"/>
              <a:gd name="connsiteX14" fmla="*/ 1847850 w 2286000"/>
              <a:gd name="connsiteY14" fmla="*/ 19050 h 723900"/>
              <a:gd name="connsiteX15" fmla="*/ 1962150 w 2286000"/>
              <a:gd name="connsiteY15" fmla="*/ 57150 h 723900"/>
              <a:gd name="connsiteX16" fmla="*/ 2000250 w 2286000"/>
              <a:gd name="connsiteY16" fmla="*/ 114300 h 723900"/>
              <a:gd name="connsiteX17" fmla="*/ 2057400 w 2286000"/>
              <a:gd name="connsiteY17" fmla="*/ 152400 h 723900"/>
              <a:gd name="connsiteX18" fmla="*/ 2133600 w 2286000"/>
              <a:gd name="connsiteY18" fmla="*/ 247650 h 723900"/>
              <a:gd name="connsiteX19" fmla="*/ 2247900 w 2286000"/>
              <a:gd name="connsiteY19" fmla="*/ 590550 h 723900"/>
              <a:gd name="connsiteX20" fmla="*/ 2266950 w 2286000"/>
              <a:gd name="connsiteY20" fmla="*/ 647700 h 723900"/>
              <a:gd name="connsiteX21" fmla="*/ 2286000 w 2286000"/>
              <a:gd name="connsiteY21" fmla="*/ 72390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286000" h="723900">
                <a:moveTo>
                  <a:pt x="0" y="704850"/>
                </a:moveTo>
                <a:cubicBezTo>
                  <a:pt x="12700" y="673100"/>
                  <a:pt x="26093" y="641619"/>
                  <a:pt x="38100" y="609600"/>
                </a:cubicBezTo>
                <a:cubicBezTo>
                  <a:pt x="45151" y="590798"/>
                  <a:pt x="42951" y="566649"/>
                  <a:pt x="57150" y="552450"/>
                </a:cubicBezTo>
                <a:cubicBezTo>
                  <a:pt x="71349" y="538251"/>
                  <a:pt x="95250" y="539750"/>
                  <a:pt x="114300" y="533400"/>
                </a:cubicBezTo>
                <a:cubicBezTo>
                  <a:pt x="148167" y="482600"/>
                  <a:pt x="158777" y="458590"/>
                  <a:pt x="209550" y="419100"/>
                </a:cubicBezTo>
                <a:cubicBezTo>
                  <a:pt x="245695" y="390987"/>
                  <a:pt x="287218" y="370374"/>
                  <a:pt x="323850" y="342900"/>
                </a:cubicBezTo>
                <a:cubicBezTo>
                  <a:pt x="349250" y="323850"/>
                  <a:pt x="372483" y="301502"/>
                  <a:pt x="400050" y="285750"/>
                </a:cubicBezTo>
                <a:cubicBezTo>
                  <a:pt x="417485" y="275787"/>
                  <a:pt x="439647" y="276452"/>
                  <a:pt x="457200" y="266700"/>
                </a:cubicBezTo>
                <a:cubicBezTo>
                  <a:pt x="642770" y="163606"/>
                  <a:pt x="498782" y="208679"/>
                  <a:pt x="647700" y="171450"/>
                </a:cubicBezTo>
                <a:cubicBezTo>
                  <a:pt x="791178" y="75798"/>
                  <a:pt x="608830" y="188109"/>
                  <a:pt x="781050" y="114300"/>
                </a:cubicBezTo>
                <a:cubicBezTo>
                  <a:pt x="802094" y="105281"/>
                  <a:pt x="817156" y="85219"/>
                  <a:pt x="838200" y="76200"/>
                </a:cubicBezTo>
                <a:cubicBezTo>
                  <a:pt x="862265" y="65887"/>
                  <a:pt x="889226" y="64343"/>
                  <a:pt x="914400" y="57150"/>
                </a:cubicBezTo>
                <a:cubicBezTo>
                  <a:pt x="961828" y="43599"/>
                  <a:pt x="997130" y="25005"/>
                  <a:pt x="1047750" y="19050"/>
                </a:cubicBezTo>
                <a:cubicBezTo>
                  <a:pt x="1129977" y="9376"/>
                  <a:pt x="1212850" y="6350"/>
                  <a:pt x="1295400" y="0"/>
                </a:cubicBezTo>
                <a:cubicBezTo>
                  <a:pt x="1479550" y="6350"/>
                  <a:pt x="1664264" y="3314"/>
                  <a:pt x="1847850" y="19050"/>
                </a:cubicBezTo>
                <a:cubicBezTo>
                  <a:pt x="1887864" y="22480"/>
                  <a:pt x="1962150" y="57150"/>
                  <a:pt x="1962150" y="57150"/>
                </a:cubicBezTo>
                <a:cubicBezTo>
                  <a:pt x="1974850" y="76200"/>
                  <a:pt x="1984061" y="98111"/>
                  <a:pt x="2000250" y="114300"/>
                </a:cubicBezTo>
                <a:cubicBezTo>
                  <a:pt x="2016439" y="130489"/>
                  <a:pt x="2043097" y="134522"/>
                  <a:pt x="2057400" y="152400"/>
                </a:cubicBezTo>
                <a:cubicBezTo>
                  <a:pt x="2162560" y="283851"/>
                  <a:pt x="1969816" y="138461"/>
                  <a:pt x="2133600" y="247650"/>
                </a:cubicBezTo>
                <a:lnTo>
                  <a:pt x="2247900" y="590550"/>
                </a:lnTo>
                <a:cubicBezTo>
                  <a:pt x="2254250" y="609600"/>
                  <a:pt x="2262080" y="628219"/>
                  <a:pt x="2266950" y="647700"/>
                </a:cubicBezTo>
                <a:lnTo>
                  <a:pt x="2286000" y="723900"/>
                </a:ln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MS900097484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150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213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2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  <p:bldP spid="3" grpId="0"/>
      <p:bldP spid="6" grpId="0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Adjectival or Adverbial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52500" y="3181350"/>
            <a:ext cx="7455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At the age of ten, he entered a school </a:t>
            </a:r>
            <a:r>
              <a:rPr lang="en-US" sz="2400" u="sng" dirty="0" smtClean="0"/>
              <a:t>for Gods </a:t>
            </a:r>
            <a:r>
              <a:rPr lang="en-US" sz="2400" dirty="0" smtClean="0"/>
              <a:t>in  Troy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2182630" y="4167485"/>
            <a:ext cx="4778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ADJECTIVAL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5295900" y="2590800"/>
            <a:ext cx="1314450" cy="628650"/>
          </a:xfrm>
          <a:custGeom>
            <a:avLst/>
            <a:gdLst>
              <a:gd name="connsiteX0" fmla="*/ 1314450 w 1314450"/>
              <a:gd name="connsiteY0" fmla="*/ 628650 h 628650"/>
              <a:gd name="connsiteX1" fmla="*/ 1295400 w 1314450"/>
              <a:gd name="connsiteY1" fmla="*/ 476250 h 628650"/>
              <a:gd name="connsiteX2" fmla="*/ 1200150 w 1314450"/>
              <a:gd name="connsiteY2" fmla="*/ 304800 h 628650"/>
              <a:gd name="connsiteX3" fmla="*/ 1162050 w 1314450"/>
              <a:gd name="connsiteY3" fmla="*/ 247650 h 628650"/>
              <a:gd name="connsiteX4" fmla="*/ 1123950 w 1314450"/>
              <a:gd name="connsiteY4" fmla="*/ 190500 h 628650"/>
              <a:gd name="connsiteX5" fmla="*/ 1085850 w 1314450"/>
              <a:gd name="connsiteY5" fmla="*/ 133350 h 628650"/>
              <a:gd name="connsiteX6" fmla="*/ 971550 w 1314450"/>
              <a:gd name="connsiteY6" fmla="*/ 57150 h 628650"/>
              <a:gd name="connsiteX7" fmla="*/ 781050 w 1314450"/>
              <a:gd name="connsiteY7" fmla="*/ 0 h 628650"/>
              <a:gd name="connsiteX8" fmla="*/ 304800 w 1314450"/>
              <a:gd name="connsiteY8" fmla="*/ 19050 h 628650"/>
              <a:gd name="connsiteX9" fmla="*/ 209550 w 1314450"/>
              <a:gd name="connsiteY9" fmla="*/ 114300 h 628650"/>
              <a:gd name="connsiteX10" fmla="*/ 152400 w 1314450"/>
              <a:gd name="connsiteY10" fmla="*/ 152400 h 628650"/>
              <a:gd name="connsiteX11" fmla="*/ 76200 w 1314450"/>
              <a:gd name="connsiteY11" fmla="*/ 323850 h 628650"/>
              <a:gd name="connsiteX12" fmla="*/ 38100 w 1314450"/>
              <a:gd name="connsiteY12" fmla="*/ 476250 h 628650"/>
              <a:gd name="connsiteX13" fmla="*/ 19050 w 1314450"/>
              <a:gd name="connsiteY13" fmla="*/ 571500 h 628650"/>
              <a:gd name="connsiteX14" fmla="*/ 0 w 1314450"/>
              <a:gd name="connsiteY14" fmla="*/ 628650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14450" h="628650">
                <a:moveTo>
                  <a:pt x="1314450" y="628650"/>
                </a:moveTo>
                <a:cubicBezTo>
                  <a:pt x="1308100" y="577850"/>
                  <a:pt x="1304558" y="526620"/>
                  <a:pt x="1295400" y="476250"/>
                </a:cubicBezTo>
                <a:cubicBezTo>
                  <a:pt x="1282826" y="407094"/>
                  <a:pt x="1239701" y="364126"/>
                  <a:pt x="1200150" y="304800"/>
                </a:cubicBezTo>
                <a:lnTo>
                  <a:pt x="1162050" y="247650"/>
                </a:lnTo>
                <a:lnTo>
                  <a:pt x="1123950" y="190500"/>
                </a:lnTo>
                <a:cubicBezTo>
                  <a:pt x="1111250" y="171450"/>
                  <a:pt x="1104900" y="146050"/>
                  <a:pt x="1085850" y="133350"/>
                </a:cubicBezTo>
                <a:cubicBezTo>
                  <a:pt x="1047750" y="107950"/>
                  <a:pt x="1014991" y="71630"/>
                  <a:pt x="971550" y="57150"/>
                </a:cubicBezTo>
                <a:cubicBezTo>
                  <a:pt x="832412" y="10771"/>
                  <a:pt x="896212" y="28790"/>
                  <a:pt x="781050" y="0"/>
                </a:cubicBezTo>
                <a:cubicBezTo>
                  <a:pt x="622300" y="6350"/>
                  <a:pt x="462773" y="2124"/>
                  <a:pt x="304800" y="19050"/>
                </a:cubicBezTo>
                <a:cubicBezTo>
                  <a:pt x="247904" y="25146"/>
                  <a:pt x="241046" y="82804"/>
                  <a:pt x="209550" y="114300"/>
                </a:cubicBezTo>
                <a:cubicBezTo>
                  <a:pt x="193361" y="130489"/>
                  <a:pt x="171450" y="139700"/>
                  <a:pt x="152400" y="152400"/>
                </a:cubicBezTo>
                <a:cubicBezTo>
                  <a:pt x="107060" y="288420"/>
                  <a:pt x="136577" y="233284"/>
                  <a:pt x="76200" y="323850"/>
                </a:cubicBezTo>
                <a:cubicBezTo>
                  <a:pt x="63500" y="374650"/>
                  <a:pt x="48369" y="424903"/>
                  <a:pt x="38100" y="476250"/>
                </a:cubicBezTo>
                <a:cubicBezTo>
                  <a:pt x="31750" y="508000"/>
                  <a:pt x="26903" y="540088"/>
                  <a:pt x="19050" y="571500"/>
                </a:cubicBezTo>
                <a:cubicBezTo>
                  <a:pt x="14180" y="590981"/>
                  <a:pt x="0" y="628650"/>
                  <a:pt x="0" y="628650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MS900097484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230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213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  <p:bldP spid="3" grpId="0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Adjectival or Adverbial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52500" y="3181350"/>
            <a:ext cx="7455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At the age of ten, he entered a school for Gods </a:t>
            </a:r>
            <a:r>
              <a:rPr lang="en-US" sz="2400" u="sng" dirty="0" smtClean="0"/>
              <a:t>in  Troy</a:t>
            </a:r>
            <a:endParaRPr lang="en-US" sz="2400" u="sng" dirty="0"/>
          </a:p>
        </p:txBody>
      </p:sp>
      <p:sp>
        <p:nvSpPr>
          <p:cNvPr id="4" name="Rectangle 3"/>
          <p:cNvSpPr/>
          <p:nvPr/>
        </p:nvSpPr>
        <p:spPr>
          <a:xfrm>
            <a:off x="2182630" y="4167485"/>
            <a:ext cx="4778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ADJECTIVAL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5448300" y="2571750"/>
            <a:ext cx="2400300" cy="723900"/>
          </a:xfrm>
          <a:custGeom>
            <a:avLst/>
            <a:gdLst>
              <a:gd name="connsiteX0" fmla="*/ 2400300 w 2400300"/>
              <a:gd name="connsiteY0" fmla="*/ 723900 h 723900"/>
              <a:gd name="connsiteX1" fmla="*/ 2362200 w 2400300"/>
              <a:gd name="connsiteY1" fmla="*/ 514350 h 723900"/>
              <a:gd name="connsiteX2" fmla="*/ 2343150 w 2400300"/>
              <a:gd name="connsiteY2" fmla="*/ 438150 h 723900"/>
              <a:gd name="connsiteX3" fmla="*/ 2266950 w 2400300"/>
              <a:gd name="connsiteY3" fmla="*/ 323850 h 723900"/>
              <a:gd name="connsiteX4" fmla="*/ 2228850 w 2400300"/>
              <a:gd name="connsiteY4" fmla="*/ 266700 h 723900"/>
              <a:gd name="connsiteX5" fmla="*/ 2152650 w 2400300"/>
              <a:gd name="connsiteY5" fmla="*/ 228600 h 723900"/>
              <a:gd name="connsiteX6" fmla="*/ 1981200 w 2400300"/>
              <a:gd name="connsiteY6" fmla="*/ 95250 h 723900"/>
              <a:gd name="connsiteX7" fmla="*/ 1714500 w 2400300"/>
              <a:gd name="connsiteY7" fmla="*/ 19050 h 723900"/>
              <a:gd name="connsiteX8" fmla="*/ 1638300 w 2400300"/>
              <a:gd name="connsiteY8" fmla="*/ 0 h 723900"/>
              <a:gd name="connsiteX9" fmla="*/ 819150 w 2400300"/>
              <a:gd name="connsiteY9" fmla="*/ 19050 h 723900"/>
              <a:gd name="connsiteX10" fmla="*/ 704850 w 2400300"/>
              <a:gd name="connsiteY10" fmla="*/ 57150 h 723900"/>
              <a:gd name="connsiteX11" fmla="*/ 647700 w 2400300"/>
              <a:gd name="connsiteY11" fmla="*/ 76200 h 723900"/>
              <a:gd name="connsiteX12" fmla="*/ 476250 w 2400300"/>
              <a:gd name="connsiteY12" fmla="*/ 190500 h 723900"/>
              <a:gd name="connsiteX13" fmla="*/ 419100 w 2400300"/>
              <a:gd name="connsiteY13" fmla="*/ 228600 h 723900"/>
              <a:gd name="connsiteX14" fmla="*/ 361950 w 2400300"/>
              <a:gd name="connsiteY14" fmla="*/ 266700 h 723900"/>
              <a:gd name="connsiteX15" fmla="*/ 304800 w 2400300"/>
              <a:gd name="connsiteY15" fmla="*/ 323850 h 723900"/>
              <a:gd name="connsiteX16" fmla="*/ 266700 w 2400300"/>
              <a:gd name="connsiteY16" fmla="*/ 381000 h 723900"/>
              <a:gd name="connsiteX17" fmla="*/ 152400 w 2400300"/>
              <a:gd name="connsiteY17" fmla="*/ 457200 h 723900"/>
              <a:gd name="connsiteX18" fmla="*/ 76200 w 2400300"/>
              <a:gd name="connsiteY18" fmla="*/ 571500 h 723900"/>
              <a:gd name="connsiteX19" fmla="*/ 57150 w 2400300"/>
              <a:gd name="connsiteY19" fmla="*/ 628650 h 723900"/>
              <a:gd name="connsiteX20" fmla="*/ 0 w 2400300"/>
              <a:gd name="connsiteY20" fmla="*/ 68580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400300" h="723900">
                <a:moveTo>
                  <a:pt x="2400300" y="723900"/>
                </a:moveTo>
                <a:cubicBezTo>
                  <a:pt x="2368777" y="471714"/>
                  <a:pt x="2401355" y="651392"/>
                  <a:pt x="2362200" y="514350"/>
                </a:cubicBezTo>
                <a:cubicBezTo>
                  <a:pt x="2355007" y="489176"/>
                  <a:pt x="2354859" y="461568"/>
                  <a:pt x="2343150" y="438150"/>
                </a:cubicBezTo>
                <a:cubicBezTo>
                  <a:pt x="2322672" y="397194"/>
                  <a:pt x="2292350" y="361950"/>
                  <a:pt x="2266950" y="323850"/>
                </a:cubicBezTo>
                <a:cubicBezTo>
                  <a:pt x="2254250" y="304800"/>
                  <a:pt x="2249328" y="276939"/>
                  <a:pt x="2228850" y="266700"/>
                </a:cubicBezTo>
                <a:cubicBezTo>
                  <a:pt x="2203450" y="254000"/>
                  <a:pt x="2175758" y="245106"/>
                  <a:pt x="2152650" y="228600"/>
                </a:cubicBezTo>
                <a:cubicBezTo>
                  <a:pt x="2066357" y="166962"/>
                  <a:pt x="2112417" y="138989"/>
                  <a:pt x="1981200" y="95250"/>
                </a:cubicBezTo>
                <a:cubicBezTo>
                  <a:pt x="1817224" y="40591"/>
                  <a:pt x="1905862" y="66890"/>
                  <a:pt x="1714500" y="19050"/>
                </a:cubicBezTo>
                <a:lnTo>
                  <a:pt x="1638300" y="0"/>
                </a:lnTo>
                <a:cubicBezTo>
                  <a:pt x="1365250" y="6350"/>
                  <a:pt x="1091763" y="2359"/>
                  <a:pt x="819150" y="19050"/>
                </a:cubicBezTo>
                <a:cubicBezTo>
                  <a:pt x="779064" y="21504"/>
                  <a:pt x="742950" y="44450"/>
                  <a:pt x="704850" y="57150"/>
                </a:cubicBezTo>
                <a:cubicBezTo>
                  <a:pt x="685800" y="63500"/>
                  <a:pt x="664408" y="65061"/>
                  <a:pt x="647700" y="76200"/>
                </a:cubicBezTo>
                <a:lnTo>
                  <a:pt x="476250" y="190500"/>
                </a:lnTo>
                <a:lnTo>
                  <a:pt x="419100" y="228600"/>
                </a:lnTo>
                <a:cubicBezTo>
                  <a:pt x="400050" y="241300"/>
                  <a:pt x="378139" y="250511"/>
                  <a:pt x="361950" y="266700"/>
                </a:cubicBezTo>
                <a:cubicBezTo>
                  <a:pt x="342900" y="285750"/>
                  <a:pt x="322047" y="303154"/>
                  <a:pt x="304800" y="323850"/>
                </a:cubicBezTo>
                <a:cubicBezTo>
                  <a:pt x="290143" y="341439"/>
                  <a:pt x="283930" y="365923"/>
                  <a:pt x="266700" y="381000"/>
                </a:cubicBezTo>
                <a:cubicBezTo>
                  <a:pt x="232239" y="411153"/>
                  <a:pt x="152400" y="457200"/>
                  <a:pt x="152400" y="457200"/>
                </a:cubicBezTo>
                <a:cubicBezTo>
                  <a:pt x="127000" y="495300"/>
                  <a:pt x="90680" y="528059"/>
                  <a:pt x="76200" y="571500"/>
                </a:cubicBezTo>
                <a:cubicBezTo>
                  <a:pt x="69850" y="590550"/>
                  <a:pt x="66130" y="610689"/>
                  <a:pt x="57150" y="628650"/>
                </a:cubicBezTo>
                <a:cubicBezTo>
                  <a:pt x="25933" y="691084"/>
                  <a:pt x="39059" y="685800"/>
                  <a:pt x="0" y="685800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MS900388374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917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162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3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  <p:bldP spid="3" grpId="0"/>
      <p:bldP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 preposition?</a:t>
            </a:r>
            <a:endParaRPr lang="en-US" dirty="0"/>
          </a:p>
        </p:txBody>
      </p:sp>
      <p:pic>
        <p:nvPicPr>
          <p:cNvPr id="4" name="Picture 3" descr="SUPER squirre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813" y="1935238"/>
            <a:ext cx="4129543" cy="49227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29200" y="2285999"/>
            <a:ext cx="3454401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/>
              <a:t>REMEMBER THE SQUIRELL!</a:t>
            </a:r>
          </a:p>
          <a:p>
            <a:endParaRPr lang="en-US" sz="2100" dirty="0" smtClean="0"/>
          </a:p>
          <a:p>
            <a:r>
              <a:rPr lang="en-US" sz="2100" dirty="0" smtClean="0"/>
              <a:t>ANY WHERE A SQUIRELL CAN GO.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100" dirty="0" smtClean="0"/>
              <a:t>OVER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100" dirty="0" smtClean="0"/>
              <a:t>UNDER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100" dirty="0" smtClean="0"/>
              <a:t>UP AROUND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100" dirty="0" smtClean="0"/>
              <a:t>IN BETWEEN</a:t>
            </a:r>
          </a:p>
          <a:p>
            <a:r>
              <a:rPr lang="en-US" sz="2100" dirty="0" smtClean="0"/>
              <a:t>Etc.</a:t>
            </a:r>
          </a:p>
          <a:p>
            <a:endParaRPr lang="en-US" dirty="0" smtClean="0"/>
          </a:p>
          <a:p>
            <a:r>
              <a:rPr lang="en-US" dirty="0" smtClean="0"/>
              <a:t>There’s a big list on page 610</a:t>
            </a:r>
            <a:endParaRPr lang="en-US" dirty="0"/>
          </a:p>
        </p:txBody>
      </p:sp>
      <p:pic>
        <p:nvPicPr>
          <p:cNvPr id="3" name="MS900388256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274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5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2" grpId="0"/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prepositional phrase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5600" y="2302933"/>
            <a:ext cx="8398933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IS A </a:t>
            </a:r>
            <a:r>
              <a:rPr lang="en-US" sz="3600" dirty="0" smtClean="0"/>
              <a:t>PHRASE:</a:t>
            </a:r>
          </a:p>
          <a:p>
            <a:r>
              <a:rPr lang="en-US" sz="3600" dirty="0" smtClean="0"/>
              <a:t> </a:t>
            </a:r>
          </a:p>
          <a:p>
            <a:pPr>
              <a:buFont typeface="Wingdings" charset="2"/>
              <a:buChar char="ü"/>
            </a:pPr>
            <a:r>
              <a:rPr lang="en-US" sz="3500" dirty="0" smtClean="0"/>
              <a:t>THAT BEGINS WITH A PREPOSITION</a:t>
            </a:r>
          </a:p>
          <a:p>
            <a:endParaRPr lang="en-US" sz="3500" dirty="0" smtClean="0"/>
          </a:p>
          <a:p>
            <a:pPr>
              <a:buFont typeface="Wingdings" charset="2"/>
              <a:buChar char="ü"/>
            </a:pPr>
            <a:r>
              <a:rPr lang="en-US" sz="3500" dirty="0" smtClean="0"/>
              <a:t>ENDS WITH A NOUN OR A PRONOUN</a:t>
            </a:r>
            <a:endParaRPr lang="en-US" sz="3500" dirty="0"/>
          </a:p>
        </p:txBody>
      </p:sp>
      <p:pic>
        <p:nvPicPr>
          <p:cNvPr id="3" name="MS900388386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08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3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IT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86000"/>
            <a:ext cx="7824787" cy="3840163"/>
          </a:xfrm>
        </p:spPr>
        <p:txBody>
          <a:bodyPr>
            <a:normAutofit/>
          </a:bodyPr>
          <a:lstStyle/>
          <a:p>
            <a:pPr>
              <a:buClr>
                <a:srgbClr val="008000"/>
              </a:buClr>
            </a:pPr>
            <a:r>
              <a:rPr lang="en-US" sz="3600" dirty="0" smtClean="0"/>
              <a:t>Why don’t you go </a:t>
            </a:r>
            <a:r>
              <a:rPr lang="en-US" sz="3600" u="sng" dirty="0" smtClean="0">
                <a:solidFill>
                  <a:srgbClr val="FF0000"/>
                </a:solidFill>
              </a:rPr>
              <a:t>between</a:t>
            </a:r>
            <a:r>
              <a:rPr lang="en-US" sz="3600" u="sng" dirty="0" smtClean="0"/>
              <a:t> Odysseus and </a:t>
            </a:r>
            <a:r>
              <a:rPr lang="en-US" sz="3600" u="sng" dirty="0" err="1" smtClean="0">
                <a:solidFill>
                  <a:srgbClr val="008000"/>
                </a:solidFill>
              </a:rPr>
              <a:t>Polyphemus</a:t>
            </a:r>
            <a:r>
              <a:rPr lang="en-US" sz="3600" dirty="0" smtClean="0"/>
              <a:t>?</a:t>
            </a:r>
          </a:p>
          <a:p>
            <a:endParaRPr lang="en-US" sz="3600" dirty="0" smtClean="0"/>
          </a:p>
          <a:p>
            <a:pPr>
              <a:buFont typeface="Wingdings" charset="2"/>
              <a:buChar char="ü"/>
            </a:pPr>
            <a:r>
              <a:rPr lang="en-US" sz="3600" dirty="0" smtClean="0"/>
              <a:t>Between is a </a:t>
            </a:r>
            <a:r>
              <a:rPr lang="en-US" sz="3600" dirty="0" smtClean="0">
                <a:solidFill>
                  <a:srgbClr val="FF0000"/>
                </a:solidFill>
              </a:rPr>
              <a:t>preposition </a:t>
            </a:r>
          </a:p>
          <a:p>
            <a:pPr>
              <a:buFont typeface="Wingdings" charset="2"/>
              <a:buChar char="ü"/>
            </a:pPr>
            <a:r>
              <a:rPr lang="en-US" sz="3600" dirty="0" err="1" smtClean="0"/>
              <a:t>Polyphemus</a:t>
            </a:r>
            <a:r>
              <a:rPr lang="en-US" sz="3600" dirty="0" smtClean="0"/>
              <a:t> is a </a:t>
            </a:r>
            <a:r>
              <a:rPr lang="en-US" sz="3600" dirty="0" smtClean="0">
                <a:solidFill>
                  <a:srgbClr val="008000"/>
                </a:solidFill>
              </a:rPr>
              <a:t>pronoun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 rot="19595534">
            <a:off x="1131050" y="2303181"/>
            <a:ext cx="6785524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Prepositional phrase</a:t>
            </a:r>
            <a:endParaRPr lang="en-US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MS900388375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1" dur="135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5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32604" y="2274951"/>
            <a:ext cx="8261347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900" dirty="0" smtClean="0"/>
              <a:t>The man beneath the rock was useless on the ship. </a:t>
            </a:r>
            <a:endParaRPr lang="en-US" sz="2900" dirty="0"/>
          </a:p>
        </p:txBody>
      </p:sp>
      <p:sp>
        <p:nvSpPr>
          <p:cNvPr id="5" name="Rectangle 4"/>
          <p:cNvSpPr/>
          <p:nvPr/>
        </p:nvSpPr>
        <p:spPr>
          <a:xfrm>
            <a:off x="658813" y="3521333"/>
            <a:ext cx="69326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charset="2"/>
              <a:buChar char="ü"/>
            </a:pPr>
            <a:r>
              <a:rPr lang="en-US" sz="2800" dirty="0" smtClean="0"/>
              <a:t>Do you see a </a:t>
            </a:r>
            <a:r>
              <a:rPr lang="en-US" sz="2800" dirty="0" smtClean="0">
                <a:solidFill>
                  <a:srgbClr val="FF0000"/>
                </a:solidFill>
              </a:rPr>
              <a:t>prepositions</a:t>
            </a:r>
            <a:r>
              <a:rPr lang="en-US" sz="2800" dirty="0" smtClean="0"/>
              <a:t>?</a:t>
            </a:r>
          </a:p>
          <a:p>
            <a:pPr>
              <a:buFont typeface="Wingdings" charset="2"/>
              <a:buChar char="ü"/>
            </a:pPr>
            <a:r>
              <a:rPr lang="en-US" sz="2800" dirty="0" smtClean="0"/>
              <a:t>Is it part of a phrase ( does it end in a </a:t>
            </a:r>
            <a:r>
              <a:rPr lang="en-US" sz="2800" dirty="0" smtClean="0">
                <a:solidFill>
                  <a:srgbClr val="008000"/>
                </a:solidFill>
              </a:rPr>
              <a:t>noun or pronoun</a:t>
            </a:r>
            <a:r>
              <a:rPr lang="en-US" sz="2800" dirty="0" smtClean="0"/>
              <a:t>)</a:t>
            </a:r>
          </a:p>
          <a:p>
            <a:pPr>
              <a:buFont typeface="Wingdings" charset="2"/>
              <a:buChar char="ü"/>
            </a:pP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432604" y="5090993"/>
            <a:ext cx="82025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smtClean="0"/>
              <a:t>The man </a:t>
            </a:r>
            <a:r>
              <a:rPr lang="en-US" sz="3000" u="sng" dirty="0" smtClean="0">
                <a:solidFill>
                  <a:srgbClr val="FF0000"/>
                </a:solidFill>
              </a:rPr>
              <a:t>beneath</a:t>
            </a:r>
            <a:r>
              <a:rPr lang="en-US" sz="3000" u="sng" dirty="0" smtClean="0"/>
              <a:t> </a:t>
            </a:r>
            <a:r>
              <a:rPr lang="en-US" sz="3000" u="sng" dirty="0" smtClean="0">
                <a:solidFill>
                  <a:srgbClr val="008000"/>
                </a:solidFill>
              </a:rPr>
              <a:t>the rock </a:t>
            </a:r>
            <a:r>
              <a:rPr lang="en-US" sz="3000" dirty="0" smtClean="0"/>
              <a:t>was useless </a:t>
            </a:r>
            <a:r>
              <a:rPr lang="en-US" sz="3000" u="sng" dirty="0" smtClean="0">
                <a:solidFill>
                  <a:srgbClr val="FF0000"/>
                </a:solidFill>
              </a:rPr>
              <a:t>on</a:t>
            </a:r>
            <a:r>
              <a:rPr lang="en-US" sz="3000" u="sng" dirty="0" smtClean="0"/>
              <a:t> </a:t>
            </a:r>
            <a:r>
              <a:rPr lang="en-US" sz="3000" u="sng" dirty="0" smtClean="0">
                <a:solidFill>
                  <a:srgbClr val="008000"/>
                </a:solidFill>
              </a:rPr>
              <a:t>the ship. </a:t>
            </a:r>
            <a:endParaRPr lang="en-US" sz="3000" u="sng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Adjectival phrase</a:t>
            </a:r>
            <a:endParaRPr lang="en-US" dirty="0"/>
          </a:p>
        </p:txBody>
      </p:sp>
      <p:pic>
        <p:nvPicPr>
          <p:cNvPr id="4" name="MS900388271[1].wav">
            <a:hlinkClick r:id="" action="ppaction://media"/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795713" y="3900488"/>
            <a:ext cx="609600" cy="609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8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what an adjective does?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318" y="2286000"/>
            <a:ext cx="6836912" cy="3840163"/>
          </a:xfrm>
        </p:spPr>
        <p:txBody>
          <a:bodyPr/>
          <a:lstStyle/>
          <a:p>
            <a:r>
              <a:rPr lang="en-US" sz="2800" dirty="0" smtClean="0"/>
              <a:t>Modifies (adds to) a noun or pronoun</a:t>
            </a:r>
          </a:p>
          <a:p>
            <a:r>
              <a:rPr lang="en-US" sz="2800" dirty="0" smtClean="0"/>
              <a:t>Answers </a:t>
            </a:r>
          </a:p>
          <a:p>
            <a:pPr lvl="1"/>
            <a:r>
              <a:rPr lang="en-US" sz="2400" dirty="0" smtClean="0"/>
              <a:t>Which one </a:t>
            </a:r>
          </a:p>
          <a:p>
            <a:pPr lvl="1"/>
            <a:r>
              <a:rPr lang="en-US" sz="2400" dirty="0" smtClean="0"/>
              <a:t>What kind</a:t>
            </a:r>
          </a:p>
          <a:p>
            <a:endParaRPr lang="en-US" dirty="0" smtClean="0"/>
          </a:p>
          <a:p>
            <a:r>
              <a:rPr lang="en-US" sz="2800" dirty="0" smtClean="0"/>
              <a:t>Not just a monster but a </a:t>
            </a:r>
            <a:r>
              <a:rPr lang="en-US" sz="2800" dirty="0" smtClean="0">
                <a:solidFill>
                  <a:srgbClr val="FF6600"/>
                </a:solidFill>
              </a:rPr>
              <a:t>despicable </a:t>
            </a:r>
            <a:r>
              <a:rPr lang="en-US" sz="2800" dirty="0" smtClean="0"/>
              <a:t>monster.</a:t>
            </a:r>
            <a:endParaRPr lang="en-US" sz="2800" dirty="0"/>
          </a:p>
        </p:txBody>
      </p:sp>
      <p:sp>
        <p:nvSpPr>
          <p:cNvPr id="4" name="Curved Down Arrow 3"/>
          <p:cNvSpPr/>
          <p:nvPr/>
        </p:nvSpPr>
        <p:spPr>
          <a:xfrm flipH="1">
            <a:off x="4057650" y="4286250"/>
            <a:ext cx="2095500" cy="781050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urved Down Arrow 4"/>
          <p:cNvSpPr/>
          <p:nvPr/>
        </p:nvSpPr>
        <p:spPr>
          <a:xfrm rot="920616" flipH="1">
            <a:off x="3653354" y="3611686"/>
            <a:ext cx="3418753" cy="768358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Adjectival Phrase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97813" y="2135384"/>
            <a:ext cx="7338187" cy="41431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2575" marR="0" lvl="0" indent="-282575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Wingdings" charset="2"/>
              <a:buChar char="ü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a prepositional phrase</a:t>
            </a:r>
          </a:p>
          <a:p>
            <a:pPr marL="282575" marR="0" lvl="0" indent="-282575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Wingdings" charset="2"/>
              <a:buChar char="ü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Modifies (adds to) a noun or pronoun		</a:t>
            </a:r>
          </a:p>
          <a:p>
            <a:pPr marL="577850" marR="0" lvl="1" indent="-2952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Wingdings" charset="2"/>
              <a:buChar char="ü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Which one</a:t>
            </a:r>
          </a:p>
          <a:p>
            <a:pPr marL="577850" marR="0" lvl="1" indent="-2952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Wingdings" charset="2"/>
              <a:buChar char="ü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kind</a:t>
            </a:r>
          </a:p>
          <a:p>
            <a:pPr marL="282575" marR="0" lvl="0" indent="-282575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Wingdings" charset="2"/>
              <a:buChar char="ü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MS900388386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8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Codex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Codex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odex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alpha val="90000"/>
                <a:satMod val="115000"/>
              </a:schemeClr>
            </a:gs>
            <a:gs pos="100000">
              <a:schemeClr val="phClr">
                <a:shade val="94000"/>
                <a:alpha val="90000"/>
                <a:satMod val="135000"/>
              </a:schemeClr>
            </a:gs>
          </a:gsLst>
          <a:lin ang="5400000" scaled="1"/>
        </a:gradFill>
      </a:fillStyleLst>
      <a:lnStyleLst>
        <a:ln w="158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12700" dir="5400000" rotWithShape="0">
              <a:srgbClr val="525252">
                <a:alpha val="85000"/>
              </a:srgbClr>
            </a:outerShdw>
          </a:effectLst>
          <a:scene3d>
            <a:camera prst="orthographicFront">
              <a:rot lat="0" lon="0" rev="0"/>
            </a:camera>
            <a:lightRig rig="sunrise" dir="t">
              <a:rot lat="0" lon="0" rev="6000000"/>
            </a:lightRig>
          </a:scene3d>
          <a:sp3d prstMaterial="matte">
            <a:bevelT w="50800" h="4445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Codex.thmx</Template>
  <TotalTime>1011</TotalTime>
  <Words>604</Words>
  <Application>Microsoft Office PowerPoint</Application>
  <PresentationFormat>On-screen Show (4:3)</PresentationFormat>
  <Paragraphs>121</Paragraphs>
  <Slides>25</Slides>
  <Notes>1</Notes>
  <HiddenSlides>0</HiddenSlides>
  <MMClips>13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Codex</vt:lpstr>
      <vt:lpstr>Prepositional Phrases</vt:lpstr>
      <vt:lpstr>What’s a phrase?</vt:lpstr>
      <vt:lpstr>What’s a preposition?</vt:lpstr>
      <vt:lpstr>A prepositional phrase</vt:lpstr>
      <vt:lpstr>CHECK IT OUT</vt:lpstr>
      <vt:lpstr>Try it</vt:lpstr>
      <vt:lpstr>Adjectival phrase</vt:lpstr>
      <vt:lpstr>Remember what an adjective does?</vt:lpstr>
      <vt:lpstr>Adjectival Phrase</vt:lpstr>
      <vt:lpstr>Check it out</vt:lpstr>
      <vt:lpstr>Try it</vt:lpstr>
      <vt:lpstr>Try again</vt:lpstr>
      <vt:lpstr>Adverbial phrase</vt:lpstr>
      <vt:lpstr>Yup, you guessed it What’s an adverb?</vt:lpstr>
      <vt:lpstr>So, Adverbial phrases</vt:lpstr>
      <vt:lpstr>Try it</vt:lpstr>
      <vt:lpstr>Try it again</vt:lpstr>
      <vt:lpstr>Misplaced Modifiers</vt:lpstr>
      <vt:lpstr>PowerPoint Presentation</vt:lpstr>
      <vt:lpstr>Try it</vt:lpstr>
      <vt:lpstr>Adjectival or Adverbial</vt:lpstr>
      <vt:lpstr>Adjectival or Adverbial</vt:lpstr>
      <vt:lpstr>Adjectival or Adverbial</vt:lpstr>
      <vt:lpstr>Adjectival or Adverbial</vt:lpstr>
      <vt:lpstr>Adjectival or Adverbial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Prepositional Phrases</dc:title>
  <dc:creator>Jenny Stanczyk</dc:creator>
  <cp:lastModifiedBy>Windows User</cp:lastModifiedBy>
  <cp:revision>19</cp:revision>
  <dcterms:created xsi:type="dcterms:W3CDTF">2014-02-03T21:26:03Z</dcterms:created>
  <dcterms:modified xsi:type="dcterms:W3CDTF">2014-02-05T16:07:01Z</dcterms:modified>
</cp:coreProperties>
</file>