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85" r:id="rId9"/>
    <p:sldId id="282" r:id="rId10"/>
    <p:sldId id="277" r:id="rId11"/>
    <p:sldId id="262" r:id="rId12"/>
    <p:sldId id="276" r:id="rId13"/>
    <p:sldId id="281" r:id="rId14"/>
    <p:sldId id="263" r:id="rId15"/>
    <p:sldId id="280" r:id="rId16"/>
    <p:sldId id="264" r:id="rId17"/>
    <p:sldId id="278" r:id="rId18"/>
    <p:sldId id="279" r:id="rId19"/>
    <p:sldId id="265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78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CE291D-6A52-5D43-8917-DA640F23108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3BDFA6-698A-3B4F-AA8F-81974B2296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8.wav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Prepositions usually indicate 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</a:t>
            </a:r>
            <a:r>
              <a:rPr lang="en-US" dirty="0" smtClean="0"/>
              <a:t>nd not just where but when.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The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00B0F0"/>
                </a:solidFill>
              </a:rPr>
              <a:t>squirrel</a:t>
            </a:r>
            <a:r>
              <a:rPr lang="en-US" b="0" dirty="0" smtClean="0"/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in front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0" dirty="0" smtClean="0">
                <a:solidFill>
                  <a:schemeClr val="tx1"/>
                </a:solidFill>
              </a:rPr>
              <a:t>the </a:t>
            </a:r>
            <a:r>
              <a:rPr lang="en-US" b="0" dirty="0" smtClean="0">
                <a:solidFill>
                  <a:srgbClr val="00B0F0"/>
                </a:solidFill>
              </a:rPr>
              <a:t>pumpkin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but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QPgIFN5X9gIZeSDoDk3AUHw7gwkFer8o_O4227qxBqt9XWc_5a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44" y="1819273"/>
            <a:ext cx="28765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1819273"/>
            <a:ext cx="2822028" cy="4508551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dirty="0" smtClean="0"/>
              <a:t>See how the </a:t>
            </a:r>
            <a:r>
              <a:rPr lang="en-US" dirty="0" smtClean="0">
                <a:solidFill>
                  <a:srgbClr val="FF0000"/>
                </a:solidFill>
              </a:rPr>
              <a:t>prepositions</a:t>
            </a:r>
            <a:r>
              <a:rPr lang="en-US" dirty="0" smtClean="0"/>
              <a:t> show a relationship between a </a:t>
            </a:r>
            <a:r>
              <a:rPr lang="en-US" dirty="0" smtClean="0">
                <a:solidFill>
                  <a:srgbClr val="00B0F0"/>
                </a:solidFill>
              </a:rPr>
              <a:t>noun and another </a:t>
            </a:r>
            <a:r>
              <a:rPr lang="en-US" dirty="0" smtClean="0">
                <a:solidFill>
                  <a:srgbClr val="00B0F0"/>
                </a:solidFill>
              </a:rPr>
              <a:t>word(object) </a:t>
            </a:r>
            <a:r>
              <a:rPr lang="en-US" dirty="0" smtClean="0"/>
              <a:t>in the </a:t>
            </a:r>
            <a:r>
              <a:rPr lang="en-US" dirty="0" smtClean="0"/>
              <a:t>sentence.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97213" y="1548581"/>
            <a:ext cx="14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04387" y="1917913"/>
            <a:ext cx="1592826" cy="55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551471" y="1194619"/>
            <a:ext cx="4291781" cy="3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38168" y="855406"/>
            <a:ext cx="1002890" cy="175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3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ikefoo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0996" y="5916168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squirrel</a:t>
            </a:r>
            <a:r>
              <a:rPr lang="en-US" dirty="0" smtClean="0"/>
              <a:t> is beside</a:t>
            </a:r>
            <a:r>
              <a:rPr lang="en-US" b="0" dirty="0" smtClean="0"/>
              <a:t> the </a:t>
            </a:r>
            <a:r>
              <a:rPr lang="en-US" b="0" dirty="0" smtClean="0">
                <a:solidFill>
                  <a:srgbClr val="00B0F0"/>
                </a:solidFill>
              </a:rPr>
              <a:t>corn.</a:t>
            </a:r>
            <a:endParaRPr lang="en-US" b="0" dirty="0">
              <a:solidFill>
                <a:srgbClr val="00B0F0"/>
              </a:solidFill>
            </a:endParaRPr>
          </a:p>
        </p:txBody>
      </p:sp>
      <p:pic>
        <p:nvPicPr>
          <p:cNvPr id="4" name="Picture 3" descr="sq beside co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711" y="1417638"/>
            <a:ext cx="5168089" cy="4117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15" y="2396358"/>
            <a:ext cx="288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the preposition?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squirrel is </a:t>
            </a:r>
            <a:r>
              <a:rPr lang="en-US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00B050"/>
                </a:solidFill>
              </a:rPr>
              <a:t>the pumpkin</a:t>
            </a:r>
            <a:endParaRPr lang="en-US" b="0" dirty="0">
              <a:solidFill>
                <a:srgbClr val="00B050"/>
              </a:solidFill>
            </a:endParaRPr>
          </a:p>
        </p:txBody>
      </p:sp>
      <p:pic>
        <p:nvPicPr>
          <p:cNvPr id="5" name="macaren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56" y="1923393"/>
            <a:ext cx="2349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the </a:t>
            </a:r>
            <a:r>
              <a:rPr lang="en-US" sz="2800" dirty="0" smtClean="0">
                <a:solidFill>
                  <a:srgbClr val="00B0F0"/>
                </a:solidFill>
              </a:rPr>
              <a:t>noun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other  </a:t>
            </a:r>
            <a:r>
              <a:rPr lang="en-US" sz="2800" dirty="0">
                <a:solidFill>
                  <a:srgbClr val="00B0F0"/>
                </a:solidFill>
              </a:rPr>
              <a:t>word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797269"/>
            <a:ext cx="2490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the </a:t>
            </a:r>
            <a:r>
              <a:rPr lang="en-US" sz="2800" dirty="0" smtClean="0">
                <a:solidFill>
                  <a:srgbClr val="FF0000"/>
                </a:solidFill>
              </a:rPr>
              <a:t>preposition?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2 0.24051 C 0.2441 0.2375 0.24983 0.24144 0.24618 0.23195 C 0.24323 0.22431 0.24115 0.22199 0.23715 0.21667 C 0.23524 0.20579 0.23368 0.19468 0.23073 0.18403 C 0.23038 0.17732 0.22951 0.17037 0.22951 0.16366 C 0.22951 0.14653 0.22969 0.1294 0.23073 0.11227 C 0.23142 0.10093 0.23611 0.09468 0.23854 0.08496 C 0.23976 0.0801 0.24253 0.06574 0.24479 0.06273 C 0.24774 0.0588 0.25174 0.05417 0.25382 0.04908 C 0.25503 0.0463 0.25503 0.04306 0.25642 0.04051 C 0.25938 0.03542 0.26337 0.03148 0.26667 0.02686 C 0.26962 0.02269 0.27274 0.01875 0.27569 0.01482 C 0.27865 0.01088 0.28594 0.00463 0.28594 0.00486 C 0.28837 -0.00578 0.2967 -0.00787 0.3 -0.01759 C 0.29792 -0.03194 0.28802 -0.03819 0.27951 -0.04676 C 0.27274 -0.05347 0.26701 -0.06227 0.26024 -0.06898 C 0.25399 -0.07523 0.25069 -0.075 0.24358 -0.08078 C 0.22535 -0.09583 0.20764 -0.1125 0.18715 -0.12199 C 0.17309 -0.13634 0.15486 -0.14189 0.13854 -0.1493 C 0.12205 -0.15671 0.09774 -0.16921 0.08073 -0.17152 C 0.04497 -0.17662 0.01042 -0.18171 -0.02569 -0.18333 C -0.04497 -0.18518 -0.06406 -0.18703 -0.08333 -0.18865 C -0.08802 -0.18912 -0.0974 -0.19027 -0.0974 -0.19004 C -0.09792 -0.17708 -0.09774 -0.16389 -0.09878 -0.15092 C -0.10017 -0.1331 -0.10868 -0.11458 -0.11285 -0.09791 C -0.11719 -0.08032 -0.12153 -0.0625 -0.12569 -0.0449 C -0.13767 0.00486 -0.14462 0.05741 -0.16024 0.10556 C -0.16285 0.13148 -0.16892 0.15834 -0.17309 0.18403 C -0.17656 0.20417 -0.17691 0.22431 -0.18455 0.24213 C -0.18542 0.25186 -0.18594 0.26158 -0.1875 0.2713 C -0.18767 0.27477 -0.18837 0.27801 -0.18872 0.28148 C -0.18906 0.28611 -0.18993 0.29514 -0.18993 0.29537 C -0.20451 0.28889 -0.19184 0.29584 -0.1974 0.24908 C -0.19896 0.23658 -0.20417 0.22361 -0.2066 0.21135 C -0.21181 0.18357 -0.20573 0.20116 -0.21424 0.17385 C -0.22517 0.1375 -0.23889 0.10602 -0.25382 0.07292 C -0.2625 0.05371 -0.26962 0.03241 -0.28212 0.01667 C -0.28542 0.0125 -0.2901 0.01042 -0.29358 0.00625 C -0.29653 0.00278 -0.29844 -0.00208 -0.30122 -0.00555 C -0.3099 -0.0162 -0.31944 -0.02569 -0.32812 -0.03634 C -0.33559 -0.0456 -0.34167 -0.05902 -0.35 -0.06713 C -0.35642 -0.07338 -0.36285 -0.07916 -0.36927 -0.08611 C -0.37014 -0.08842 -0.37049 -0.09097 -0.37187 -0.09282 C -0.37569 -0.09791 -0.37899 -0.09699 -0.38212 -0.10486 C -0.3684 -0.11389 -0.35503 -0.12152 -0.33976 -0.12361 C -0.33194 -0.12685 -0.32448 -0.13125 -0.31667 -0.13379 C -0.29497 -0.14838 -0.33229 -0.1243 -0.30382 -0.13889 C -0.30052 -0.14051 -0.29792 -0.14398 -0.29479 -0.14583 C -0.28403 -0.15208 -0.27135 -0.15277 -0.26024 -0.15787 C -0.23733 -0.16828 -0.2191 -0.17963 -0.19479 -0.18333 C -0.16215 -0.19606 -0.13073 -0.21203 -0.09878 -0.22777 C -0.07708 -0.23842 -0.0566 -0.25231 -0.03455 -0.26203 C -0.02674 -0.26921 -0.03212 -0.26458 -0.01788 -0.27407 C -0.01632 -0.27523 -0.01562 -0.27777 -0.01406 -0.27916 C -0.00226 -0.28935 -0.01267 -0.27245 0.00243 -0.29282 C 0.00885 -0.30115 0.01128 -0.31111 0.01667 -0.32014 C 0.01806 -0.32639 0.01719 -0.32361 0.0191 -0.3287 C 0.03333 -0.32245 0.04826 -0.31574 0.06267 -0.31157 C 0.06944 -0.30972 0.07674 -0.30972 0.08333 -0.30648 C 0.1 -0.29791 0.12066 -0.28842 0.13854 -0.28426 C 0.15677 -0.27152 0.17622 -0.26296 0.19601 -0.25347 C 0.21493 -0.24444 0.23403 -0.23379 0.25382 -0.22963 C 0.27535 -0.2199 0.29722 -0.21203 0.31927 -0.20555 C 0.32795 -0.20301 0.33559 -0.19884 0.34479 -0.19884 C 0.34688 -0.19652 0.34931 -0.19467 0.35122 -0.19189 C 0.3533 -0.18889 0.35642 -0.18171 0.35642 -0.18148 C 0.36128 -0.14722 0.36944 -0.11273 0.37691 -0.07916 C 0.38021 -0.04213 0.38733 -0.00439 0.39358 0.03195 C 0.39931 0.06482 0.40191 0.09861 0.40903 0.13102 C 0.41042 0.14537 0.41267 0.15787 0.41545 0.17223 C 0.41684 0.17917 0.42049 0.1926 0.42049 0.19283 C 0.42135 0.20278 0.42205 0.2132 0.42309 0.22338 C 0.42396 0.23148 0.42813 0.23912 0.42813 0.24723 C 0.42587 0.26019 0.41615 0.26088 0.40903 0.26783 C 0.40764 0.26922 0.40677 0.27176 0.40521 0.27292 C 0.40069 0.27616 0.39531 0.27639 0.39097 0.27986 C 0.37899 0.28936 0.36615 0.29375 0.3526 0.29699 C 0.3408 0.30371 0.33056 0.30718 0.31788 0.3088 C 0.30122 0.31713 0.28559 0.32199 0.26788 0.32431 C 0.26007 0.32755 0.25278 0.33311 0.24479 0.33611 C 0.22639 0.34306 0.20694 0.34815 0.18837 0.3551 C 0.17986 0.35834 0.17292 0.36343 0.16406 0.36528 C 0.15069 0.37408 0.13715 0.38148 0.12431 0.39098 C 0.12135 0.39329 0.11788 0.3926 0.11545 0.39607 C 0.10122 0.38843 0.09045 0.37408 0.07691 0.36528 C 0.0401 0.34144 0.00174 0.32385 -0.03455 0.29861 C -0.04913 0.28843 -0.06667 0.27871 -0.07951 0.26436 C -0.08455 0.25857 -0.08958 0.25278 -0.09479 0.24723 C -0.09687 0.24491 -0.09913 0.2426 -0.10122 0.24051 C -0.10295 0.23866 -0.10642 0.23542 -0.10642 0.23565 C -0.10955 0.22709 -0.11406 0.22246 -0.11927 0.21667 C -0.12969 0.20463 -0.1408 0.19098 -0.15382 0.18403 C -0.16024 0.18056 -0.16632 0.17385 -0.17309 0.17385 C -0.16667 0.16227 -0.16997 0.15232 -0.17309 0.13959 C -0.17656 0.12639 -0.17743 0.11273 -0.18229 0.10023 C -0.19375 0.06968 -0.18385 0.1051 -0.19375 0.06945 C -0.20052 0.04491 -0.20903 0.02176 -0.21667 -0.00231 C -0.22361 -0.02361 -0.22934 -0.04629 -0.23715 -0.06713 C -0.23941 -0.07314 -0.24271 -0.07824 -0.24479 -0.08426 C -0.25417 -0.11203 -0.25885 -0.13171 -0.27049 -0.15949 C -0.27604 -0.17268 -0.2776 -0.18588 -0.28333 -0.19884 C -0.28524 -0.20926 -0.28872 -0.22014 -0.29236 -0.22963 C -0.29375 -0.2375 -0.29288 -0.23426 -0.29479 -0.23981 C -0.33924 -0.23819 -0.38368 -0.23588 -0.42812 -0.2331 C -0.43576 -0.23078 0.21267 0.19954 0.20642 0.19954 " pathEditMode="relative" rAng="0" ptsTypes="ffffffff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20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There's a list of common prepositions on page 560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 doesn’t always work</a:t>
            </a:r>
            <a:endParaRPr lang="en-US" dirty="0"/>
          </a:p>
        </p:txBody>
      </p:sp>
      <p:pic>
        <p:nvPicPr>
          <p:cNvPr id="4" name="MS90006957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gooddeath_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1" y="1614931"/>
            <a:ext cx="5325034" cy="398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these Prepositions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3329" y="1600199"/>
            <a:ext cx="265386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/>
              <a:t>Except</a:t>
            </a:r>
          </a:p>
          <a:p>
            <a:r>
              <a:rPr lang="en-US" sz="3300" dirty="0" smtClean="0"/>
              <a:t>Despite</a:t>
            </a:r>
          </a:p>
          <a:p>
            <a:r>
              <a:rPr lang="en-US" sz="3300" dirty="0" smtClean="0"/>
              <a:t>Concerning</a:t>
            </a:r>
          </a:p>
          <a:p>
            <a:r>
              <a:rPr lang="en-US" sz="3300" dirty="0" smtClean="0"/>
              <a:t>During</a:t>
            </a:r>
          </a:p>
          <a:p>
            <a:r>
              <a:rPr lang="en-US" sz="3300" dirty="0" smtClean="0"/>
              <a:t>From</a:t>
            </a:r>
          </a:p>
          <a:p>
            <a:r>
              <a:rPr lang="en-US" sz="3300" dirty="0" smtClean="0"/>
              <a:t>For</a:t>
            </a:r>
          </a:p>
          <a:p>
            <a:r>
              <a:rPr lang="en-US" sz="3300" dirty="0" smtClean="0"/>
              <a:t>Regarding</a:t>
            </a:r>
          </a:p>
          <a:p>
            <a:r>
              <a:rPr lang="en-US" sz="3300" dirty="0" smtClean="0"/>
              <a:t>Since</a:t>
            </a:r>
          </a:p>
          <a:p>
            <a:endParaRPr lang="en-US" sz="2700" dirty="0" smtClean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</a:t>
            </a:r>
          </a:p>
          <a:p>
            <a:r>
              <a:rPr lang="en-US" sz="3700" dirty="0" smtClean="0"/>
              <a:t>Unlike</a:t>
            </a:r>
          </a:p>
          <a:p>
            <a:r>
              <a:rPr lang="en-US" sz="4000" dirty="0" smtClean="0"/>
              <a:t>Until</a:t>
            </a:r>
          </a:p>
          <a:p>
            <a:r>
              <a:rPr lang="en-US" sz="4000" dirty="0" smtClean="0"/>
              <a:t>With</a:t>
            </a:r>
          </a:p>
          <a:p>
            <a:r>
              <a:rPr lang="en-US" sz="4000" dirty="0" smtClean="0"/>
              <a:t>Within</a:t>
            </a:r>
          </a:p>
          <a:p>
            <a:r>
              <a:rPr lang="en-US" sz="4000" dirty="0" smtClean="0"/>
              <a:t>without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961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According to</a:t>
            </a:r>
          </a:p>
          <a:p>
            <a:r>
              <a:rPr lang="en-US" dirty="0" smtClean="0"/>
              <a:t>By means of</a:t>
            </a:r>
          </a:p>
          <a:p>
            <a:r>
              <a:rPr lang="en-US" dirty="0" smtClean="0"/>
              <a:t>Instead of</a:t>
            </a:r>
          </a:p>
          <a:p>
            <a:r>
              <a:rPr lang="en-US" dirty="0" smtClean="0"/>
              <a:t>In spite of</a:t>
            </a:r>
          </a:p>
          <a:p>
            <a:r>
              <a:rPr lang="en-US" dirty="0" smtClean="0"/>
              <a:t>In place of</a:t>
            </a:r>
          </a:p>
          <a:p>
            <a:r>
              <a:rPr lang="en-US" dirty="0" smtClean="0"/>
              <a:t>In case of</a:t>
            </a:r>
          </a:p>
          <a:p>
            <a:r>
              <a:rPr lang="en-US" dirty="0" smtClean="0"/>
              <a:t>Except </a:t>
            </a:r>
            <a:r>
              <a:rPr lang="en-US" dirty="0" smtClean="0"/>
              <a:t>for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are compound prepositions</a:t>
            </a:r>
            <a:br>
              <a:rPr lang="en-US" dirty="0" smtClean="0"/>
            </a:br>
            <a:r>
              <a:rPr lang="en-US" sz="3100" dirty="0" smtClean="0"/>
              <a:t>( </a:t>
            </a:r>
            <a:r>
              <a:rPr lang="en-US" sz="3100" dirty="0"/>
              <a:t>made up of two or more words)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 of </a:t>
            </a:r>
            <a:r>
              <a:rPr lang="en-US" b="0" dirty="0" smtClean="0"/>
              <a:t>the squirrel the war was won.</a:t>
            </a:r>
            <a:endParaRPr lang="en-US" b="0" dirty="0"/>
          </a:p>
        </p:txBody>
      </p:sp>
      <p:pic>
        <p:nvPicPr>
          <p:cNvPr id="3074" name="Picture 2" descr="http://img3.wikia.nocookie.net/__cb20130428194526/clashofclans/images/c/c4/Funny_squirrels_with_guns_%282%2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20" y="1481138"/>
            <a:ext cx="616616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arcom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a preposition and </a:t>
            </a:r>
            <a:r>
              <a:rPr lang="en-US" dirty="0" smtClean="0"/>
              <a:t>it’s object which will be a noun…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because prepositions are not loners.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Prepositional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8358" cy="4883383"/>
          </a:xfrm>
        </p:spPr>
        <p:txBody>
          <a:bodyPr>
            <a:normAutofit/>
          </a:bodyPr>
          <a:lstStyle/>
          <a:p>
            <a:pPr algn="ctr"/>
            <a:r>
              <a:rPr lang="en-US" i="1" u="sng" dirty="0" smtClean="0"/>
              <a:t>At school </a:t>
            </a:r>
            <a:r>
              <a:rPr lang="en-US" i="1" dirty="0" smtClean="0"/>
              <a:t>there are squirrels.</a:t>
            </a:r>
          </a:p>
          <a:p>
            <a:pPr algn="ctr"/>
            <a:r>
              <a:rPr lang="en-US" b="1" i="1" dirty="0" smtClean="0"/>
              <a:t>At </a:t>
            </a:r>
            <a:r>
              <a:rPr lang="en-US" b="1" i="1" dirty="0"/>
              <a:t>= preposition; </a:t>
            </a:r>
            <a:r>
              <a:rPr lang="en-US" i="1" dirty="0"/>
              <a:t>school = noun</a:t>
            </a:r>
            <a:r>
              <a:rPr lang="en-US" i="1" dirty="0" smtClean="0"/>
              <a:t>.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u="sng" dirty="0" smtClean="0"/>
              <a:t>According </a:t>
            </a:r>
            <a:r>
              <a:rPr lang="en-US" i="1" u="sng" dirty="0"/>
              <a:t>to </a:t>
            </a:r>
            <a:r>
              <a:rPr lang="en-US" i="1" u="sng" dirty="0" smtClean="0"/>
              <a:t>Mr. Smith </a:t>
            </a:r>
            <a:r>
              <a:rPr lang="en-US" i="1" dirty="0" smtClean="0"/>
              <a:t>squirrels are delicious.</a:t>
            </a:r>
          </a:p>
          <a:p>
            <a:pPr algn="ctr"/>
            <a:r>
              <a:rPr lang="en-US" b="1" i="1" dirty="0" smtClean="0"/>
              <a:t> According </a:t>
            </a:r>
            <a:r>
              <a:rPr lang="en-US" b="1" i="1" dirty="0"/>
              <a:t>to = preposition; </a:t>
            </a:r>
            <a:endParaRPr lang="en-US" b="1" i="1" dirty="0" smtClean="0"/>
          </a:p>
          <a:p>
            <a:pPr algn="ctr"/>
            <a:r>
              <a:rPr lang="en-US" i="1" dirty="0" smtClean="0"/>
              <a:t>Mr. Smith </a:t>
            </a:r>
            <a:r>
              <a:rPr lang="en-US" i="1" dirty="0"/>
              <a:t>= </a:t>
            </a:r>
            <a:r>
              <a:rPr lang="en-US" i="1" dirty="0" smtClean="0"/>
              <a:t>Proper noun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u="sng" dirty="0" smtClean="0"/>
              <a:t>Under </a:t>
            </a:r>
            <a:r>
              <a:rPr lang="en-US" i="1" u="sng" dirty="0"/>
              <a:t>the </a:t>
            </a:r>
            <a:r>
              <a:rPr lang="en-US" i="1" u="sng" dirty="0" smtClean="0"/>
              <a:t>stove</a:t>
            </a:r>
            <a:r>
              <a:rPr lang="en-US" i="1" dirty="0" smtClean="0"/>
              <a:t> there are baby squirrels.</a:t>
            </a:r>
          </a:p>
          <a:p>
            <a:pPr algn="ctr"/>
            <a:r>
              <a:rPr lang="en-US" b="1" i="1" dirty="0" smtClean="0"/>
              <a:t>Under </a:t>
            </a:r>
            <a:r>
              <a:rPr lang="en-US" b="1" i="1" dirty="0"/>
              <a:t>= preposition</a:t>
            </a:r>
            <a:r>
              <a:rPr lang="en-US" i="1" dirty="0"/>
              <a:t>; the = modifier; stove = noun</a:t>
            </a:r>
            <a:r>
              <a:rPr lang="en-US" i="1" dirty="0" smtClean="0"/>
              <a:t>.</a:t>
            </a:r>
          </a:p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Prepositional Phrases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a Squirrel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175" y="1417638"/>
            <a:ext cx="3845439" cy="5042234"/>
          </a:xfrm>
          <a:prstGeom prst="rect">
            <a:avLst/>
          </a:prstGeom>
        </p:spPr>
      </p:pic>
      <p:pic>
        <p:nvPicPr>
          <p:cNvPr id="3" name="talk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3785" y="34583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634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Prepositions </a:t>
            </a:r>
            <a:r>
              <a:rPr lang="en-US" b="1" dirty="0" smtClean="0">
                <a:solidFill>
                  <a:srgbClr val="00B050"/>
                </a:solidFill>
              </a:rPr>
              <a:t>require an object ( which will be a noun)</a:t>
            </a:r>
          </a:p>
          <a:p>
            <a:pPr lvl="1"/>
            <a:r>
              <a:rPr lang="en-US" dirty="0" smtClean="0"/>
              <a:t>Dorothy colors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the lines.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sz="3100" dirty="0" smtClean="0"/>
              <a:t>Adverbs don’t</a:t>
            </a:r>
          </a:p>
          <a:p>
            <a:pPr lvl="1">
              <a:buNone/>
            </a:pPr>
            <a:r>
              <a:rPr lang="en-US" sz="3100" dirty="0" smtClean="0"/>
              <a:t>	Dorothy will go outside</a:t>
            </a:r>
            <a:r>
              <a:rPr lang="en-US" sz="3100" dirty="0" smtClean="0"/>
              <a:t>.</a:t>
            </a:r>
          </a:p>
          <a:p>
            <a:pPr lvl="1">
              <a:buNone/>
            </a:pPr>
            <a:endParaRPr lang="en-US" sz="3100" dirty="0"/>
          </a:p>
          <a:p>
            <a:pPr lvl="1">
              <a:buNone/>
            </a:pPr>
            <a:r>
              <a:rPr lang="en-US" sz="3100" dirty="0" smtClean="0"/>
              <a:t>           </a:t>
            </a:r>
            <a:r>
              <a:rPr lang="en-US" sz="3500" dirty="0" smtClean="0">
                <a:solidFill>
                  <a:srgbClr val="00B050"/>
                </a:solidFill>
              </a:rPr>
              <a:t>ADVERBS WILL BE ALONE</a:t>
            </a:r>
            <a:endParaRPr lang="en-US" sz="3500" dirty="0" smtClean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it an adverb or a preposition?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noun acting as an object of that word, it’s a preposition</a:t>
            </a:r>
          </a:p>
          <a:p>
            <a:endParaRPr lang="en-US" dirty="0" smtClean="0"/>
          </a:p>
          <a:p>
            <a:r>
              <a:rPr lang="en-US" dirty="0" smtClean="0"/>
              <a:t>The squirrel went </a:t>
            </a:r>
            <a:r>
              <a:rPr lang="en-US" u="sng" dirty="0" smtClean="0"/>
              <a:t>down</a:t>
            </a:r>
            <a:r>
              <a:rPr lang="en-US" dirty="0" smtClean="0"/>
              <a:t> the tree.</a:t>
            </a:r>
          </a:p>
          <a:p>
            <a:r>
              <a:rPr lang="en-US" dirty="0" smtClean="0"/>
              <a:t>The squirrel needs to settle </a:t>
            </a:r>
            <a:r>
              <a:rPr lang="en-US" u="sng" dirty="0" smtClean="0"/>
              <a:t>down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after the word that follows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prepositions are in this sentence?</a:t>
            </a:r>
          </a:p>
          <a:p>
            <a:r>
              <a:rPr lang="en-US" dirty="0" smtClean="0"/>
              <a:t>What is the object?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Dean thinks that he is smarter than everyone in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prepositions?</a:t>
            </a:r>
          </a:p>
          <a:p>
            <a:r>
              <a:rPr lang="en-US" dirty="0" smtClean="0"/>
              <a:t>What’s the object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Will you put these cookies on the tray?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There are two prepositions- what are they?</a:t>
            </a:r>
          </a:p>
          <a:p>
            <a:r>
              <a:rPr lang="en-US" dirty="0" smtClean="0"/>
              <a:t>What are their objects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Without a care in the world, Alex is relaxing, waiting for the </a:t>
            </a:r>
            <a:r>
              <a:rPr lang="en-US" dirty="0" smtClean="0"/>
              <a:t>game.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squirrel attacks from within </a:t>
            </a:r>
            <a:r>
              <a:rPr lang="en-US" u="sng" dirty="0" smtClean="0"/>
              <a:t>death is </a:t>
            </a:r>
            <a:r>
              <a:rPr lang="en-US" dirty="0" smtClean="0"/>
              <a:t>imminent.</a:t>
            </a:r>
          </a:p>
          <a:p>
            <a:r>
              <a:rPr lang="en-US" dirty="0" smtClean="0"/>
              <a:t>During the winter, </a:t>
            </a:r>
            <a:r>
              <a:rPr lang="en-US" u="sng" dirty="0" smtClean="0"/>
              <a:t>according to legend</a:t>
            </a:r>
            <a:r>
              <a:rPr lang="en-US" dirty="0" smtClean="0"/>
              <a:t>, squirrels grown fangs.</a:t>
            </a:r>
          </a:p>
          <a:p>
            <a:r>
              <a:rPr lang="en-US" dirty="0" smtClean="0"/>
              <a:t>The dominant squirrel </a:t>
            </a:r>
            <a:r>
              <a:rPr lang="en-US" u="sng" dirty="0" smtClean="0"/>
              <a:t>often is found </a:t>
            </a:r>
            <a:r>
              <a:rPr lang="en-US" dirty="0" smtClean="0"/>
              <a:t>between tribes.</a:t>
            </a:r>
          </a:p>
          <a:p>
            <a:r>
              <a:rPr lang="en-US" dirty="0" smtClean="0"/>
              <a:t>The dominant squirrel often is found </a:t>
            </a:r>
            <a:r>
              <a:rPr lang="en-US" u="sng" dirty="0" smtClean="0"/>
              <a:t>between tribes.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prepositional phrase?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broke his leg when he went </a:t>
            </a:r>
            <a:r>
              <a:rPr lang="en-US" u="sng" dirty="0" smtClean="0"/>
              <a:t>down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went </a:t>
            </a:r>
            <a:r>
              <a:rPr lang="en-US" u="sng" dirty="0" smtClean="0"/>
              <a:t>down</a:t>
            </a:r>
            <a:r>
              <a:rPr lang="en-US" dirty="0" smtClean="0"/>
              <a:t> to the store.</a:t>
            </a:r>
          </a:p>
          <a:p>
            <a:r>
              <a:rPr lang="en-US" dirty="0" smtClean="0"/>
              <a:t>The squirrel </a:t>
            </a:r>
            <a:r>
              <a:rPr lang="en-US" u="sng" dirty="0" smtClean="0"/>
              <a:t>outside</a:t>
            </a:r>
            <a:r>
              <a:rPr lang="en-US" dirty="0" smtClean="0"/>
              <a:t> is plotting his revenge.</a:t>
            </a:r>
          </a:p>
          <a:p>
            <a:r>
              <a:rPr lang="en-US" dirty="0" smtClean="0"/>
              <a:t>The squirrel is </a:t>
            </a:r>
            <a:r>
              <a:rPr lang="en-US" u="sng" dirty="0" smtClean="0"/>
              <a:t>outside</a:t>
            </a:r>
            <a:r>
              <a:rPr lang="en-US" dirty="0" smtClean="0"/>
              <a:t> his domain.</a:t>
            </a:r>
          </a:p>
          <a:p>
            <a:r>
              <a:rPr lang="en-US" dirty="0" smtClean="0"/>
              <a:t>I fell </a:t>
            </a:r>
            <a:r>
              <a:rPr lang="en-US" u="sng" dirty="0" smtClean="0"/>
              <a:t>before</a:t>
            </a:r>
            <a:r>
              <a:rPr lang="en-US" dirty="0" smtClean="0"/>
              <a:t> the squirrel.</a:t>
            </a:r>
          </a:p>
          <a:p>
            <a:r>
              <a:rPr lang="en-US" u="sng" dirty="0" smtClean="0"/>
              <a:t>Before</a:t>
            </a:r>
            <a:r>
              <a:rPr lang="en-US" dirty="0" smtClean="0"/>
              <a:t> I fell the squirrel snickered.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 or Adverb?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i squirre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660400"/>
            <a:ext cx="8305800" cy="553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dorableCreatu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3539" y="37338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 squirrel can go </a:t>
            </a:r>
            <a:r>
              <a:rPr lang="en-US" dirty="0" smtClean="0"/>
              <a:t>there (Position), </a:t>
            </a:r>
            <a:r>
              <a:rPr lang="en-US" dirty="0" smtClean="0"/>
              <a:t>it’s probably a Preposition</a:t>
            </a:r>
            <a:endParaRPr lang="en-US" dirty="0"/>
          </a:p>
        </p:txBody>
      </p:sp>
      <p:pic>
        <p:nvPicPr>
          <p:cNvPr id="4" name="Picture 3" descr="sq in bo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019" y="1742342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402" y="5459859"/>
            <a:ext cx="55920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</a:rPr>
              <a:t>In</a:t>
            </a:r>
            <a:r>
              <a:rPr lang="en-US" sz="5500" dirty="0" smtClean="0">
                <a:solidFill>
                  <a:srgbClr val="FF0000"/>
                </a:solidFill>
              </a:rPr>
              <a:t> </a:t>
            </a:r>
            <a:r>
              <a:rPr lang="en-US" sz="5500" dirty="0" smtClean="0"/>
              <a:t>a hole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317" y="1481138"/>
            <a:ext cx="4073365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going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my friend, Rover.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q on top of ti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39119"/>
            <a:ext cx="5715000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 squirrel is </a:t>
            </a:r>
            <a:r>
              <a:rPr lang="en-US" dirty="0" smtClean="0">
                <a:solidFill>
                  <a:srgbClr val="FF0000"/>
                </a:solidFill>
              </a:rPr>
              <a:t>on top</a:t>
            </a:r>
            <a:r>
              <a:rPr lang="en-US" dirty="0" smtClean="0"/>
              <a:t> </a:t>
            </a:r>
            <a:r>
              <a:rPr lang="en-US" b="0" dirty="0" smtClean="0"/>
              <a:t>of a Tiger</a:t>
            </a:r>
            <a:endParaRPr lang="en-US" b="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81074" y="1417638"/>
            <a:ext cx="661736" cy="1866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quirrel under tre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26269" y="1481138"/>
            <a:ext cx="6491461" cy="4525962"/>
          </a:xfrm>
        </p:spPr>
      </p:pic>
      <p:pic>
        <p:nvPicPr>
          <p:cNvPr id="3" name="MS90006957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3408" y="5245608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The squirrel is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nder</a:t>
            </a:r>
            <a:r>
              <a:rPr lang="en-US" b="0" dirty="0" smtClean="0"/>
              <a:t> </a:t>
            </a:r>
            <a:r>
              <a:rPr lang="en-US" b="0" dirty="0" smtClean="0"/>
              <a:t>a </a:t>
            </a:r>
            <a:r>
              <a:rPr lang="en-US" b="0" dirty="0" smtClean="0"/>
              <a:t>tree.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ny-squirrel-sitting-between-two-tree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96536" y="1481138"/>
            <a:ext cx="2950927" cy="4525962"/>
          </a:xfrm>
        </p:spPr>
      </p:pic>
      <p:pic>
        <p:nvPicPr>
          <p:cNvPr id="3" name="deltoid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7664" y="541274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The squirrel is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etween</a:t>
            </a:r>
            <a:r>
              <a:rPr lang="en-US" b="0" dirty="0" smtClean="0"/>
              <a:t> </a:t>
            </a:r>
            <a:r>
              <a:rPr lang="en-US" b="0" dirty="0" smtClean="0"/>
              <a:t>two </a:t>
            </a:r>
            <a:r>
              <a:rPr lang="en-US" b="0" dirty="0" smtClean="0"/>
              <a:t>trees.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ltoi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174" y="2089134"/>
            <a:ext cx="2885921" cy="39889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squirrel orbited the moon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smtClean="0"/>
              <a:t>the morning.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03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how the prepositions </a:t>
            </a:r>
            <a:r>
              <a:rPr lang="en-US" dirty="0" smtClean="0"/>
              <a:t>is usually in the middle of a sentence.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98441"/>
            <a:ext cx="7565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That’s because prepositions can’t stand to be alone.</a:t>
            </a:r>
          </a:p>
          <a:p>
            <a:r>
              <a:rPr lang="en-US" sz="3600" dirty="0" smtClean="0"/>
              <a:t>They need </a:t>
            </a:r>
            <a:r>
              <a:rPr lang="en-US" sz="3600" dirty="0" err="1" smtClean="0"/>
              <a:t>thier</a:t>
            </a:r>
            <a:r>
              <a:rPr lang="en-US" sz="3600" dirty="0" smtClean="0"/>
              <a:t> object 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661" y="4198770"/>
            <a:ext cx="2667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1627</TotalTime>
  <Words>519</Words>
  <Application>Microsoft Office PowerPoint</Application>
  <PresentationFormat>On-screen Show (4:3)</PresentationFormat>
  <Paragraphs>94</Paragraphs>
  <Slides>27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Lucida Sans Unicode</vt:lpstr>
      <vt:lpstr>Verdana</vt:lpstr>
      <vt:lpstr>Wingdings 2</vt:lpstr>
      <vt:lpstr>Wingdings 3</vt:lpstr>
      <vt:lpstr>Concourse</vt:lpstr>
      <vt:lpstr>Prepositions usually indicate location</vt:lpstr>
      <vt:lpstr>Think of a Squirrel </vt:lpstr>
      <vt:lpstr>If a squirrel can go there (Position), it’s probably a Preposition</vt:lpstr>
      <vt:lpstr>I’m going with my friend, Rover.</vt:lpstr>
      <vt:lpstr>The squirrel is on top of a Tiger</vt:lpstr>
      <vt:lpstr>The squirrel is under a tree.</vt:lpstr>
      <vt:lpstr>The squirrel is between two trees.</vt:lpstr>
      <vt:lpstr>The squirrel orbited the moon in the morning.</vt:lpstr>
      <vt:lpstr>See how the prepositions is usually in the middle of a sentence.</vt:lpstr>
      <vt:lpstr>The squirrel is in front of the pumpkin</vt:lpstr>
      <vt:lpstr>The squirrel is beside the corn.</vt:lpstr>
      <vt:lpstr>The squirrel is inside the pumpkin</vt:lpstr>
      <vt:lpstr>There's a list of common prepositions on page 560</vt:lpstr>
      <vt:lpstr>The list doesn’t always work</vt:lpstr>
      <vt:lpstr>There are these Prepositions</vt:lpstr>
      <vt:lpstr>There are compound prepositions ( made up of two or more words) </vt:lpstr>
      <vt:lpstr>Because of the squirrel the war was won.</vt:lpstr>
      <vt:lpstr>Prepositional Phrases</vt:lpstr>
      <vt:lpstr>Prepositional Phrases </vt:lpstr>
      <vt:lpstr>Is it an adverb or a preposition? </vt:lpstr>
      <vt:lpstr>Look after the word that follows</vt:lpstr>
      <vt:lpstr>Dean thinks that he is smarter than everyone in the class.</vt:lpstr>
      <vt:lpstr>Will you put these cookies on the tray?</vt:lpstr>
      <vt:lpstr>Without a care in the world, Alex is relaxing, waiting for the game.</vt:lpstr>
      <vt:lpstr>Is this a prepositional phrase?</vt:lpstr>
      <vt:lpstr>Preposition or Adverb?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usually indicate location</dc:title>
  <dc:creator>jenny stanczyk</dc:creator>
  <cp:lastModifiedBy>Windows User</cp:lastModifiedBy>
  <cp:revision>32</cp:revision>
  <dcterms:created xsi:type="dcterms:W3CDTF">2013-11-12T22:19:57Z</dcterms:created>
  <dcterms:modified xsi:type="dcterms:W3CDTF">2017-05-15T19:05:15Z</dcterms:modified>
</cp:coreProperties>
</file>