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3" r:id="rId9"/>
    <p:sldId id="261" r:id="rId10"/>
    <p:sldId id="264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" y="-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938C10-7292-44F0-8C78-180AF48E70A8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D3578D-99EB-41FA-9EA1-BC566621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943" y="3292616"/>
            <a:ext cx="3309803" cy="1260629"/>
          </a:xfrm>
        </p:spPr>
        <p:txBody>
          <a:bodyPr/>
          <a:lstStyle/>
          <a:p>
            <a:r>
              <a:rPr lang="en-US" dirty="0" smtClean="0"/>
              <a:t>Names the </a:t>
            </a:r>
            <a:r>
              <a:rPr lang="en-US" b="1" dirty="0" smtClean="0"/>
              <a:t>person</a:t>
            </a:r>
            <a:r>
              <a:rPr lang="en-US" dirty="0" smtClean="0"/>
              <a:t>, </a:t>
            </a:r>
            <a:r>
              <a:rPr lang="en-US" b="1" dirty="0" smtClean="0"/>
              <a:t>place</a:t>
            </a:r>
            <a:r>
              <a:rPr lang="en-US" dirty="0" smtClean="0"/>
              <a:t> , </a:t>
            </a:r>
            <a:r>
              <a:rPr lang="en-US" b="1" dirty="0" smtClean="0"/>
              <a:t>thing</a:t>
            </a:r>
            <a:r>
              <a:rPr lang="en-US" dirty="0" smtClean="0"/>
              <a:t> or </a:t>
            </a:r>
            <a:r>
              <a:rPr lang="en-US" b="1" dirty="0" smtClean="0"/>
              <a:t>idea</a:t>
            </a:r>
            <a:r>
              <a:rPr lang="en-US" dirty="0" smtClean="0"/>
              <a:t> that the sentence is about.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5451" y="11246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Person-</a:t>
            </a:r>
            <a:r>
              <a:rPr lang="en-US" dirty="0" smtClean="0"/>
              <a:t> Einstein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23012" y="699402"/>
            <a:ext cx="2143125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451" y="3276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Place-</a:t>
            </a:r>
            <a:r>
              <a:rPr lang="en-US" dirty="0" smtClean="0"/>
              <a:t> Austria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18728" y="3084731"/>
            <a:ext cx="2641600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0328" y="517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Thing-</a:t>
            </a:r>
            <a:r>
              <a:rPr lang="en-US" dirty="0" smtClean="0"/>
              <a:t> Many inventions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86400" y="347023"/>
            <a:ext cx="2509838" cy="20471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799" y="5562600"/>
            <a:ext cx="1633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</a:t>
            </a:r>
            <a:r>
              <a:rPr lang="en-US" dirty="0" smtClean="0"/>
              <a:t>- His intelligence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005561" y="4392168"/>
            <a:ext cx="3121152" cy="234086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263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7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 CONFUSED? TRY THIS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410148"/>
          </a:xfrm>
        </p:spPr>
        <p:txBody>
          <a:bodyPr/>
          <a:lstStyle/>
          <a:p>
            <a:r>
              <a:rPr lang="en-US" dirty="0" smtClean="0"/>
              <a:t>If you can substitute AM, IS or ARE with the verb, and the sentence sounds logical, you have a linking verb.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752600"/>
            <a:ext cx="7391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darkness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oppressive to us.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classroom I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around for a light switch.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classmates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seemed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terrified.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room </a:t>
            </a:r>
            <a:r>
              <a:rPr kumimoji="0" lang="en-US" sz="2400" b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smelled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horrible.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smelled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flowers.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strange smell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leaked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office.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bell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sounds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broken.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bell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sounded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end of the day.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beast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us all.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beast </a:t>
            </a:r>
            <a:r>
              <a:rPr kumimoji="0" lang="en-US" sz="2400" b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 into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teacher.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838200"/>
            <a:ext cx="670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Try it</a:t>
            </a:r>
            <a:endParaRPr lang="en-US" sz="3700" dirty="0"/>
          </a:p>
        </p:txBody>
      </p:sp>
      <p:sp>
        <p:nvSpPr>
          <p:cNvPr id="6" name="TextBox 5"/>
          <p:cNvSpPr txBox="1"/>
          <p:nvPr/>
        </p:nvSpPr>
        <p:spPr>
          <a:xfrm rot="1512245">
            <a:off x="5806301" y="958311"/>
            <a:ext cx="2573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AM, IS or ARE = LINKING VERB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00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only verb the trick doesn’t work with is </a:t>
            </a:r>
            <a:r>
              <a:rPr lang="en-US" i="1" dirty="0" smtClean="0"/>
              <a:t>Appear</a:t>
            </a:r>
            <a:r>
              <a:rPr lang="en-US" dirty="0" smtClean="0"/>
              <a:t>. The only thing that works with all of them is: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598223">
            <a:off x="3028348" y="2043450"/>
            <a:ext cx="4572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other word </a:t>
            </a:r>
            <a:r>
              <a:rPr lang="en-US" sz="54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renames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or</a:t>
            </a:r>
          </a:p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escribes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subject</a:t>
            </a:r>
            <a:endParaRPr lang="en-US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</a:p>
          <a:p>
            <a:pPr lvl="1"/>
            <a:r>
              <a:rPr lang="en-US" dirty="0"/>
              <a:t>Names the </a:t>
            </a:r>
            <a:r>
              <a:rPr lang="en-US" b="1" dirty="0"/>
              <a:t>person</a:t>
            </a:r>
            <a:r>
              <a:rPr lang="en-US" dirty="0"/>
              <a:t>, </a:t>
            </a:r>
            <a:r>
              <a:rPr lang="en-US" b="1" dirty="0"/>
              <a:t>place</a:t>
            </a:r>
            <a:r>
              <a:rPr lang="en-US" dirty="0"/>
              <a:t> , </a:t>
            </a:r>
            <a:r>
              <a:rPr lang="en-US" b="1" dirty="0"/>
              <a:t>thing</a:t>
            </a:r>
            <a:r>
              <a:rPr lang="en-US" dirty="0"/>
              <a:t> or </a:t>
            </a:r>
            <a:r>
              <a:rPr lang="en-US" b="1" dirty="0"/>
              <a:t>idea</a:t>
            </a:r>
            <a:r>
              <a:rPr lang="en-US" dirty="0"/>
              <a:t> that the sentence is about.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verb</a:t>
            </a:r>
          </a:p>
          <a:p>
            <a:pPr lvl="1"/>
            <a:r>
              <a:rPr lang="en-US" dirty="0"/>
              <a:t>Links the subject with </a:t>
            </a:r>
            <a:r>
              <a:rPr lang="en-US" b="1" dirty="0"/>
              <a:t>another word </a:t>
            </a:r>
            <a:r>
              <a:rPr lang="en-US" dirty="0"/>
              <a:t>in the sentence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algn="ctr">
              <a:buNone/>
            </a:pPr>
            <a:r>
              <a:rPr lang="en-US" b="1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other word </a:t>
            </a:r>
            <a:r>
              <a:rPr lang="en-US" b="1" u="sng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renames</a:t>
            </a:r>
            <a:r>
              <a:rPr lang="en-US" b="1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or</a:t>
            </a:r>
          </a:p>
          <a:p>
            <a:pPr algn="ctr">
              <a:buNone/>
            </a:pPr>
            <a:r>
              <a:rPr lang="en-US" b="1" u="sng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describes</a:t>
            </a:r>
            <a:r>
              <a:rPr lang="en-US" b="1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</a:t>
            </a:r>
            <a:r>
              <a:rPr lang="en-US" b="1" u="sng" dirty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subject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7" name="U-Turn Arrow 6"/>
          <p:cNvSpPr/>
          <p:nvPr/>
        </p:nvSpPr>
        <p:spPr>
          <a:xfrm flipH="1">
            <a:off x="1981200" y="1676400"/>
            <a:ext cx="5105400" cy="1066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U-Turn Arrow 7"/>
          <p:cNvSpPr/>
          <p:nvPr/>
        </p:nvSpPr>
        <p:spPr>
          <a:xfrm rot="16396134" flipV="1">
            <a:off x="7512068" y="3173972"/>
            <a:ext cx="1649609" cy="122912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638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English 9 class</a:t>
            </a:r>
            <a:endParaRPr lang="en-US" sz="3200" b="1" dirty="0"/>
          </a:p>
        </p:txBody>
      </p:sp>
      <p:sp>
        <p:nvSpPr>
          <p:cNvPr id="12" name="U-Turn Arrow 11"/>
          <p:cNvSpPr/>
          <p:nvPr/>
        </p:nvSpPr>
        <p:spPr>
          <a:xfrm rot="16200000" flipV="1">
            <a:off x="7366805" y="4623493"/>
            <a:ext cx="1789313" cy="122912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U-Turn Arrow 10"/>
          <p:cNvSpPr/>
          <p:nvPr/>
        </p:nvSpPr>
        <p:spPr>
          <a:xfrm rot="16200000">
            <a:off x="-1274552" y="3560552"/>
            <a:ext cx="3798866" cy="124976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5638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</a:t>
            </a:r>
            <a:r>
              <a:rPr lang="en-US" sz="3200" b="1" dirty="0" smtClean="0"/>
              <a:t>as ridiculous.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9144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DON’T FORGET</a:t>
            </a:r>
            <a:endParaRPr lang="en-US" sz="2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59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  <p:bldP spid="8" grpId="0" animBg="1"/>
      <p:bldP spid="9" grpId="0"/>
      <p:bldP spid="12" grpId="0" animBg="1"/>
      <p:bldP spid="11" grpId="0" animBg="1"/>
      <p:bldP spid="10" grpId="0"/>
      <p:bldP spid="10" grpId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0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03314" y="1371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cow walking down the stairs in the video fell.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3314" y="2590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creative genius was in question after making the video.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345" y="35814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dark forest in the video was creepy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345" y="4800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many people have watched the video it scares me.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09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Linking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943" y="3292616"/>
            <a:ext cx="3309803" cy="1260629"/>
          </a:xfrm>
        </p:spPr>
        <p:txBody>
          <a:bodyPr/>
          <a:lstStyle/>
          <a:p>
            <a:r>
              <a:rPr lang="en-US" dirty="0" smtClean="0"/>
              <a:t>Links the subject with </a:t>
            </a:r>
            <a:r>
              <a:rPr lang="en-US" b="1" dirty="0" smtClean="0"/>
              <a:t>another word </a:t>
            </a:r>
            <a:r>
              <a:rPr lang="en-US" dirty="0" smtClean="0"/>
              <a:t>in the sentence.</a:t>
            </a:r>
            <a:endParaRPr lang="en-US" dirty="0"/>
          </a:p>
        </p:txBody>
      </p:sp>
      <p:pic>
        <p:nvPicPr>
          <p:cNvPr id="1027" name="Picture 3" descr="C:\Users\Warren\AppData\Local\Microsoft\Windows\Temporary Internet Files\Content.IE5\6T22Y78W\MP9003417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0147" y="76200"/>
            <a:ext cx="2469735" cy="1761744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arren\AppData\Local\Microsoft\Windows\Temporary Internet Files\Content.IE5\5R3FB7XC\MP9003414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54"/>
            <a:ext cx="1752600" cy="2456916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533400"/>
            <a:ext cx="4572000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other word </a:t>
            </a:r>
            <a:r>
              <a:rPr lang="en-US" sz="54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renames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or</a:t>
            </a:r>
          </a:p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escribes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subject</a:t>
            </a:r>
            <a:endParaRPr lang="en-US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C:\Users\Warren\AppData\Local\Microsoft\Windows\Temporary Internet Files\Content.IE5\HHTA0C0J\MP90030285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4190" y="4953000"/>
            <a:ext cx="2133600" cy="1521968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74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508977"/>
          </a:xfrm>
        </p:spPr>
        <p:txBody>
          <a:bodyPr/>
          <a:lstStyle/>
          <a:p>
            <a:r>
              <a:rPr lang="en-US" dirty="0" smtClean="0"/>
              <a:t>My captivity in the classroom was disturbing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High school memories should not be so dark and evil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My teacher could have been a minion for Satan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Instead, she was an English teacher.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598223">
            <a:off x="1504349" y="1634033"/>
            <a:ext cx="4572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other word </a:t>
            </a:r>
            <a:r>
              <a:rPr lang="en-US" sz="54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renames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or</a:t>
            </a:r>
          </a:p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escribes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</a:t>
            </a:r>
            <a:r>
              <a:rPr lang="en-US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subject</a:t>
            </a:r>
            <a:endParaRPr lang="en-US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urved Down Arrow 5"/>
          <p:cNvSpPr/>
          <p:nvPr/>
        </p:nvSpPr>
        <p:spPr>
          <a:xfrm flipH="1">
            <a:off x="1981200" y="685800"/>
            <a:ext cx="45720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H="1">
            <a:off x="2971800" y="1524000"/>
            <a:ext cx="45720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2209800" y="2438400"/>
            <a:ext cx="41910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flipH="1">
            <a:off x="2362200" y="3352800"/>
            <a:ext cx="32004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WAS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SHOULD NOT BE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COULD HAVE BEEN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26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WAS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480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4" grpId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of you smarty pants noticed what we call a VERB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6777317" cy="1410148"/>
          </a:xfrm>
        </p:spPr>
        <p:txBody>
          <a:bodyPr/>
          <a:lstStyle/>
          <a:p>
            <a:r>
              <a:rPr lang="en-US" dirty="0" smtClean="0"/>
              <a:t>Should not be</a:t>
            </a:r>
          </a:p>
          <a:p>
            <a:r>
              <a:rPr lang="en-US" dirty="0" smtClean="0"/>
              <a:t>Could have been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900539">
            <a:off x="871906" y="4993715"/>
            <a:ext cx="5776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chemeClr val="accent1"/>
                </a:solidFill>
              </a:rPr>
              <a:t>THEY HAVE A HELPING </a:t>
            </a:r>
            <a:r>
              <a:rPr lang="en-US" sz="2700" b="1" dirty="0" smtClean="0">
                <a:solidFill>
                  <a:schemeClr val="accent1"/>
                </a:solidFill>
              </a:rPr>
              <a:t>VERB</a:t>
            </a:r>
            <a:r>
              <a:rPr lang="en-US" sz="2700" b="1" dirty="0" smtClean="0">
                <a:solidFill>
                  <a:schemeClr val="accent1"/>
                </a:solidFill>
              </a:rPr>
              <a:t> (OR </a:t>
            </a:r>
            <a:r>
              <a:rPr lang="en-US" sz="2700" b="1" dirty="0" smtClean="0">
                <a:solidFill>
                  <a:schemeClr val="accent1"/>
                </a:solidFill>
              </a:rPr>
              <a:t>AUXILLARY </a:t>
            </a:r>
            <a:r>
              <a:rPr lang="en-US" sz="2700" b="1" dirty="0" smtClean="0">
                <a:solidFill>
                  <a:schemeClr val="accent1"/>
                </a:solidFill>
              </a:rPr>
              <a:t>VERBS)</a:t>
            </a:r>
            <a:endParaRPr lang="en-US" sz="2700" b="1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9708">
            <a:off x="4971375" y="2551982"/>
            <a:ext cx="34798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HERE’S A LIST OF HELPING 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7010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smtClean="0">
                <a:solidFill>
                  <a:srgbClr val="94C600"/>
                </a:solidFill>
              </a:rPr>
              <a:t>am, are, is</a:t>
            </a:r>
            <a:r>
              <a:rPr lang="en-US" sz="3800" dirty="0" smtClean="0">
                <a:solidFill>
                  <a:srgbClr val="94C600"/>
                </a:solidFill>
              </a:rPr>
              <a:t>,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was</a:t>
            </a:r>
            <a:r>
              <a:rPr lang="en-US" sz="3800" dirty="0" smtClean="0">
                <a:solidFill>
                  <a:srgbClr val="94C600"/>
                </a:solidFill>
              </a:rPr>
              <a:t>, were</a:t>
            </a:r>
            <a:r>
              <a:rPr lang="en-US" sz="3800" dirty="0" smtClean="0">
                <a:solidFill>
                  <a:srgbClr val="94C600"/>
                </a:solidFill>
              </a:rPr>
              <a:t>,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be</a:t>
            </a:r>
            <a:r>
              <a:rPr lang="en-US" sz="3800" dirty="0" smtClean="0">
                <a:solidFill>
                  <a:srgbClr val="94C600"/>
                </a:solidFill>
              </a:rPr>
              <a:t>, being, been</a:t>
            </a:r>
            <a:r>
              <a:rPr lang="en-US" sz="3800" dirty="0" smtClean="0">
                <a:solidFill>
                  <a:srgbClr val="94C600"/>
                </a:solidFill>
              </a:rPr>
              <a:t> 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have</a:t>
            </a:r>
            <a:r>
              <a:rPr lang="en-US" sz="3800" dirty="0" smtClean="0">
                <a:solidFill>
                  <a:srgbClr val="94C600"/>
                </a:solidFill>
              </a:rPr>
              <a:t>, has, had</a:t>
            </a:r>
            <a:r>
              <a:rPr lang="en-US" sz="3800" dirty="0" smtClean="0">
                <a:solidFill>
                  <a:srgbClr val="94C600"/>
                </a:solidFill>
              </a:rPr>
              <a:t> 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shall</a:t>
            </a:r>
            <a:r>
              <a:rPr lang="en-US" sz="3800" dirty="0" smtClean="0">
                <a:solidFill>
                  <a:srgbClr val="94C600"/>
                </a:solidFill>
              </a:rPr>
              <a:t>, </a:t>
            </a:r>
            <a:r>
              <a:rPr lang="en-US" sz="3800" dirty="0" smtClean="0">
                <a:solidFill>
                  <a:srgbClr val="94C600"/>
                </a:solidFill>
              </a:rPr>
              <a:t>will,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do</a:t>
            </a:r>
            <a:r>
              <a:rPr lang="en-US" sz="3800" dirty="0" smtClean="0">
                <a:solidFill>
                  <a:srgbClr val="94C600"/>
                </a:solidFill>
              </a:rPr>
              <a:t>, does, did</a:t>
            </a:r>
            <a:r>
              <a:rPr lang="en-US" sz="3800" dirty="0" smtClean="0">
                <a:solidFill>
                  <a:srgbClr val="94C600"/>
                </a:solidFill>
              </a:rPr>
              <a:t> 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may</a:t>
            </a:r>
            <a:r>
              <a:rPr lang="en-US" sz="3800" dirty="0" smtClean="0">
                <a:solidFill>
                  <a:srgbClr val="94C600"/>
                </a:solidFill>
              </a:rPr>
              <a:t>, must, </a:t>
            </a:r>
            <a:r>
              <a:rPr lang="en-US" sz="3800" dirty="0" smtClean="0">
                <a:solidFill>
                  <a:srgbClr val="94C600"/>
                </a:solidFill>
              </a:rPr>
              <a:t>might</a:t>
            </a:r>
          </a:p>
          <a:p>
            <a:r>
              <a:rPr lang="en-US" sz="3800" dirty="0" smtClean="0">
                <a:solidFill>
                  <a:srgbClr val="94C600"/>
                </a:solidFill>
              </a:rPr>
              <a:t>can</a:t>
            </a:r>
            <a:r>
              <a:rPr lang="en-US" sz="3800" dirty="0" smtClean="0">
                <a:solidFill>
                  <a:srgbClr val="94C600"/>
                </a:solidFill>
              </a:rPr>
              <a:t>, could, would, should </a:t>
            </a:r>
            <a:endParaRPr lang="en-US" sz="3800" dirty="0">
              <a:solidFill>
                <a:srgbClr val="94C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6696">
            <a:off x="5068672" y="1384711"/>
            <a:ext cx="31242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YOU DON’T NEED TO IDENTIFY THEM ON THE TEST FRIDAY, JUST KNOW THAT THEY </a:t>
            </a:r>
            <a:r>
              <a:rPr lang="en-US" sz="2600" u="sng" dirty="0" smtClean="0">
                <a:solidFill>
                  <a:srgbClr val="FF0000"/>
                </a:solidFill>
              </a:rPr>
              <a:t>CAN BE </a:t>
            </a:r>
            <a:r>
              <a:rPr lang="en-US" sz="2600" dirty="0" smtClean="0">
                <a:solidFill>
                  <a:srgbClr val="FF0000"/>
                </a:solidFill>
              </a:rPr>
              <a:t>PART OF A VERB OF A VERB PHRASE.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linking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isn’t a</a:t>
            </a:r>
            <a:r>
              <a:rPr lang="en-US" dirty="0" smtClean="0"/>
              <a:t> definite list </a:t>
            </a:r>
            <a:r>
              <a:rPr lang="en-US" dirty="0" smtClean="0"/>
              <a:t>that always is a linking </a:t>
            </a:r>
            <a:r>
              <a:rPr lang="en-US" dirty="0" smtClean="0"/>
              <a:t>verb</a:t>
            </a:r>
            <a:r>
              <a:rPr lang="en-US" dirty="0" smtClean="0"/>
              <a:t>, but there are some true linking verbs.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970692">
            <a:off x="1119562" y="3583789"/>
            <a:ext cx="7826496" cy="2893100"/>
          </a:xfrm>
          <a:prstGeom prst="rect">
            <a:avLst/>
          </a:prstGeom>
          <a:solidFill>
            <a:schemeClr val="bg1"/>
          </a:solidFill>
        </p:spPr>
        <p:txBody>
          <a:bodyPr wrap="square" numCol="2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ANY FORM OF “BE”</a:t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dirty="0" smtClean="0">
                <a:solidFill>
                  <a:srgbClr val="FF0000"/>
                </a:solidFill>
              </a:rPr>
              <a:t>	AM, IS, ARE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	WAS, WERE,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	HAS BEEN, ARE BEING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	MIGHT HAVE BEEN, ETC.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AND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BECOME AND 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SEEM</a:t>
            </a:r>
          </a:p>
          <a:p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903974">
            <a:off x="5759657" y="1020110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HAVING THESE WILL HELP ON THE TEST</a:t>
            </a:r>
            <a:endParaRPr lang="en-US" sz="26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106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47961">
            <a:off x="5532375" y="1857724"/>
            <a:ext cx="379730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THERE ARE THESE VERBS WITH MULTIPLE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APPEAR</a:t>
            </a:r>
          </a:p>
          <a:p>
            <a:r>
              <a:rPr lang="en-US" dirty="0" smtClean="0"/>
              <a:t>FEEL</a:t>
            </a:r>
          </a:p>
          <a:p>
            <a:r>
              <a:rPr lang="en-US" dirty="0" smtClean="0"/>
              <a:t>GROW</a:t>
            </a:r>
          </a:p>
          <a:p>
            <a:r>
              <a:rPr lang="en-US" dirty="0" smtClean="0"/>
              <a:t>LOOK</a:t>
            </a:r>
          </a:p>
          <a:p>
            <a:r>
              <a:rPr lang="en-US" dirty="0" smtClean="0"/>
              <a:t>PROVE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REMAIN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TASTE</a:t>
            </a:r>
          </a:p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457200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THEY CAN BE LINKING OR ACTION VERBS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 anchor="t"/>
          <a:lstStyle/>
          <a:p>
            <a:r>
              <a:rPr lang="en-US" dirty="0" smtClean="0"/>
              <a:t>Linking or 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91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Her darkness felt oppressive to us.</a:t>
            </a:r>
          </a:p>
          <a:p>
            <a:r>
              <a:rPr lang="en-US" dirty="0" smtClean="0"/>
              <a:t>In the classroom I felt around for a light switch.</a:t>
            </a:r>
          </a:p>
          <a:p>
            <a:r>
              <a:rPr lang="en-US" dirty="0" smtClean="0"/>
              <a:t>My classmates seemed terrified.</a:t>
            </a:r>
          </a:p>
          <a:p>
            <a:r>
              <a:rPr lang="en-US" dirty="0" smtClean="0"/>
              <a:t>The</a:t>
            </a:r>
            <a:r>
              <a:rPr lang="en-US" dirty="0" smtClean="0"/>
              <a:t> room smelled horrible.</a:t>
            </a:r>
          </a:p>
          <a:p>
            <a:r>
              <a:rPr lang="en-US" dirty="0" smtClean="0"/>
              <a:t>I smelled the flowers.</a:t>
            </a:r>
            <a:endParaRPr lang="en-US" dirty="0" smtClean="0"/>
          </a:p>
          <a:p>
            <a:r>
              <a:rPr lang="en-US" dirty="0" smtClean="0"/>
              <a:t>A strange smell leaked from the office.</a:t>
            </a:r>
          </a:p>
          <a:p>
            <a:r>
              <a:rPr lang="en-US" dirty="0" smtClean="0"/>
              <a:t>The bell</a:t>
            </a:r>
            <a:r>
              <a:rPr lang="en-US" dirty="0" smtClean="0"/>
              <a:t> </a:t>
            </a:r>
            <a:r>
              <a:rPr lang="en-US" dirty="0" smtClean="0"/>
              <a:t>sounds</a:t>
            </a:r>
            <a:r>
              <a:rPr lang="en-US" dirty="0" smtClean="0"/>
              <a:t> </a:t>
            </a:r>
            <a:r>
              <a:rPr lang="en-US" dirty="0" smtClean="0"/>
              <a:t>broken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bell sounded the end of the day.</a:t>
            </a:r>
            <a:endParaRPr lang="en-US" dirty="0" smtClean="0"/>
          </a:p>
          <a:p>
            <a:r>
              <a:rPr lang="en-US" dirty="0" smtClean="0"/>
              <a:t>The beast</a:t>
            </a:r>
            <a:r>
              <a:rPr lang="en-US" dirty="0" smtClean="0"/>
              <a:t> turned on </a:t>
            </a:r>
            <a:r>
              <a:rPr lang="en-US" dirty="0" smtClean="0"/>
              <a:t>us 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beast turned into a teacher.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8400" y="16002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1336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5908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1242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5052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9624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3434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8006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51816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57912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928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</TotalTime>
  <Words>611</Words>
  <Application>Microsoft Macintosh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SUBJECT</vt:lpstr>
      <vt:lpstr>      </vt:lpstr>
      <vt:lpstr>Linking Verbs</vt:lpstr>
      <vt:lpstr>Slide 4</vt:lpstr>
      <vt:lpstr>Some of you smarty pants noticed what we call a VERB PHRASE</vt:lpstr>
      <vt:lpstr>HERE’S A LIST OF HELPING VERBS</vt:lpstr>
      <vt:lpstr>List of linking verbs</vt:lpstr>
      <vt:lpstr>THEN THERE ARE THESE VERBS WITH MULTIPLE PERSONALITIES</vt:lpstr>
      <vt:lpstr>Linking or Action?</vt:lpstr>
      <vt:lpstr>STILL CONFUSED? TRY THIS TRICK</vt:lpstr>
      <vt:lpstr>Slide 11</vt:lpstr>
      <vt:lpstr>The only verb the trick doesn’t work with is Appear. The only thing that works with all of them is:</vt:lpstr>
      <vt:lpstr>Slide 13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</dc:title>
  <dc:creator>Windows User</dc:creator>
  <cp:lastModifiedBy>jenny stanczyk</cp:lastModifiedBy>
  <cp:revision>15</cp:revision>
  <dcterms:created xsi:type="dcterms:W3CDTF">2015-10-18T10:54:02Z</dcterms:created>
  <dcterms:modified xsi:type="dcterms:W3CDTF">2015-10-18T12:47:17Z</dcterms:modified>
</cp:coreProperties>
</file>